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71" r:id="rId5"/>
    <p:sldId id="279" r:id="rId6"/>
    <p:sldId id="302" r:id="rId7"/>
    <p:sldId id="287" r:id="rId8"/>
    <p:sldId id="285" r:id="rId9"/>
    <p:sldId id="282" r:id="rId10"/>
    <p:sldId id="292" r:id="rId11"/>
    <p:sldId id="278" r:id="rId12"/>
    <p:sldId id="276" r:id="rId13"/>
    <p:sldId id="297" r:id="rId14"/>
    <p:sldId id="284" r:id="rId15"/>
    <p:sldId id="298" r:id="rId16"/>
    <p:sldId id="299" r:id="rId17"/>
    <p:sldId id="303" r:id="rId18"/>
    <p:sldId id="304" r:id="rId19"/>
    <p:sldId id="300" r:id="rId20"/>
    <p:sldId id="268" r:id="rId21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99A"/>
    <a:srgbClr val="FF9900"/>
    <a:srgbClr val="F21C0A"/>
    <a:srgbClr val="133B8C"/>
    <a:srgbClr val="295E7E"/>
    <a:srgbClr val="8C8986"/>
    <a:srgbClr val="CB4F24"/>
    <a:srgbClr val="10398C"/>
    <a:srgbClr val="BE1E2D"/>
    <a:srgbClr val="9E3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D955F-9A71-4F91-B1C5-83D9FE9128CD}" v="100" dt="2025-09-23T12:53:33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036" autoAdjust="0"/>
  </p:normalViewPr>
  <p:slideViewPr>
    <p:cSldViewPr snapToGrid="0">
      <p:cViewPr varScale="1">
        <p:scale>
          <a:sx n="126" d="100"/>
          <a:sy n="126" d="100"/>
        </p:scale>
        <p:origin x="16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slav Hrusc" userId="482d91e0-4231-45d3-9f89-f27879dc38da" providerId="ADAL" clId="{102D955F-9A71-4F91-B1C5-83D9FE9128CD}"/>
    <pc:docChg chg="undo custSel addSld delSld modSld sldOrd">
      <pc:chgData name="Jaroslav Hrusc" userId="482d91e0-4231-45d3-9f89-f27879dc38da" providerId="ADAL" clId="{102D955F-9A71-4F91-B1C5-83D9FE9128CD}" dt="2025-09-23T12:53:39.669" v="3020" actId="1076"/>
      <pc:docMkLst>
        <pc:docMk/>
      </pc:docMkLst>
      <pc:sldChg chg="modSp mod ord">
        <pc:chgData name="Jaroslav Hrusc" userId="482d91e0-4231-45d3-9f89-f27879dc38da" providerId="ADAL" clId="{102D955F-9A71-4F91-B1C5-83D9FE9128CD}" dt="2025-09-23T12:42:16.748" v="3016"/>
        <pc:sldMkLst>
          <pc:docMk/>
          <pc:sldMk cId="355313473" sldId="268"/>
        </pc:sldMkLst>
        <pc:spChg chg="mod">
          <ac:chgData name="Jaroslav Hrusc" userId="482d91e0-4231-45d3-9f89-f27879dc38da" providerId="ADAL" clId="{102D955F-9A71-4F91-B1C5-83D9FE9128CD}" dt="2025-09-23T12:34:36.149" v="3014" actId="404"/>
          <ac:spMkLst>
            <pc:docMk/>
            <pc:sldMk cId="355313473" sldId="268"/>
            <ac:spMk id="2" creationId="{4C1CE8FA-72F6-651F-C42D-A4B127E57D46}"/>
          </ac:spMkLst>
        </pc:spChg>
      </pc:sldChg>
      <pc:sldChg chg="addSp modSp mod modAnim">
        <pc:chgData name="Jaroslav Hrusc" userId="482d91e0-4231-45d3-9f89-f27879dc38da" providerId="ADAL" clId="{102D955F-9A71-4F91-B1C5-83D9FE9128CD}" dt="2025-09-23T12:53:39.669" v="3020" actId="1076"/>
        <pc:sldMkLst>
          <pc:docMk/>
          <pc:sldMk cId="858338296" sldId="276"/>
        </pc:sldMkLst>
        <pc:spChg chg="add mod">
          <ac:chgData name="Jaroslav Hrusc" userId="482d91e0-4231-45d3-9f89-f27879dc38da" providerId="ADAL" clId="{102D955F-9A71-4F91-B1C5-83D9FE9128CD}" dt="2025-09-23T12:53:39.669" v="3020" actId="1076"/>
          <ac:spMkLst>
            <pc:docMk/>
            <pc:sldMk cId="858338296" sldId="276"/>
            <ac:spMk id="5" creationId="{523097E2-D859-B066-7401-02283F5CF332}"/>
          </ac:spMkLst>
        </pc:spChg>
      </pc:sldChg>
      <pc:sldChg chg="addSp delSp modSp mod">
        <pc:chgData name="Jaroslav Hrusc" userId="482d91e0-4231-45d3-9f89-f27879dc38da" providerId="ADAL" clId="{102D955F-9A71-4F91-B1C5-83D9FE9128CD}" dt="2025-09-23T08:45:14.221" v="3005" actId="1076"/>
        <pc:sldMkLst>
          <pc:docMk/>
          <pc:sldMk cId="198346057" sldId="302"/>
        </pc:sldMkLst>
        <pc:spChg chg="add mod">
          <ac:chgData name="Jaroslav Hrusc" userId="482d91e0-4231-45d3-9f89-f27879dc38da" providerId="ADAL" clId="{102D955F-9A71-4F91-B1C5-83D9FE9128CD}" dt="2025-09-23T08:45:00.644" v="3004" actId="1076"/>
          <ac:spMkLst>
            <pc:docMk/>
            <pc:sldMk cId="198346057" sldId="302"/>
            <ac:spMk id="10" creationId="{06F160B3-2A13-1F55-137A-2D281502784B}"/>
          </ac:spMkLst>
        </pc:spChg>
        <pc:spChg chg="mod">
          <ac:chgData name="Jaroslav Hrusc" userId="482d91e0-4231-45d3-9f89-f27879dc38da" providerId="ADAL" clId="{102D955F-9A71-4F91-B1C5-83D9FE9128CD}" dt="2025-09-23T08:45:14.221" v="3005" actId="1076"/>
          <ac:spMkLst>
            <pc:docMk/>
            <pc:sldMk cId="198346057" sldId="302"/>
            <ac:spMk id="1773" creationId="{DD57E6A7-835B-779E-8404-A3D9D93702BE}"/>
          </ac:spMkLst>
        </pc:spChg>
        <pc:spChg chg="del">
          <ac:chgData name="Jaroslav Hrusc" userId="482d91e0-4231-45d3-9f89-f27879dc38da" providerId="ADAL" clId="{102D955F-9A71-4F91-B1C5-83D9FE9128CD}" dt="2025-09-23T08:44:45.876" v="3002" actId="21"/>
          <ac:spMkLst>
            <pc:docMk/>
            <pc:sldMk cId="198346057" sldId="302"/>
            <ac:spMk id="1774" creationId="{8909FF4C-A20C-C5B4-01C2-0E1B841B4122}"/>
          </ac:spMkLst>
        </pc:spChg>
      </pc:sldChg>
      <pc:sldChg chg="addSp delSp modSp mod modAnim">
        <pc:chgData name="Jaroslav Hrusc" userId="482d91e0-4231-45d3-9f89-f27879dc38da" providerId="ADAL" clId="{102D955F-9A71-4F91-B1C5-83D9FE9128CD}" dt="2025-09-11T12:11:57.212" v="2995" actId="20577"/>
        <pc:sldMkLst>
          <pc:docMk/>
          <pc:sldMk cId="3915408448" sldId="303"/>
        </pc:sldMkLst>
        <pc:spChg chg="mod">
          <ac:chgData name="Jaroslav Hrusc" userId="482d91e0-4231-45d3-9f89-f27879dc38da" providerId="ADAL" clId="{102D955F-9A71-4F91-B1C5-83D9FE9128CD}" dt="2025-09-11T12:08:48.612" v="2967" actId="313"/>
          <ac:spMkLst>
            <pc:docMk/>
            <pc:sldMk cId="3915408448" sldId="303"/>
            <ac:spMk id="7" creationId="{B2D37CC2-47BB-96CB-E868-ED70417DC26D}"/>
          </ac:spMkLst>
        </pc:spChg>
        <pc:spChg chg="mod">
          <ac:chgData name="Jaroslav Hrusc" userId="482d91e0-4231-45d3-9f89-f27879dc38da" providerId="ADAL" clId="{102D955F-9A71-4F91-B1C5-83D9FE9128CD}" dt="2025-09-11T11:21:05.657" v="2335"/>
          <ac:spMkLst>
            <pc:docMk/>
            <pc:sldMk cId="3915408448" sldId="303"/>
            <ac:spMk id="9" creationId="{C7221B63-7EAB-B323-E0E3-0D577952A6DD}"/>
          </ac:spMkLst>
        </pc:spChg>
        <pc:spChg chg="mod">
          <ac:chgData name="Jaroslav Hrusc" userId="482d91e0-4231-45d3-9f89-f27879dc38da" providerId="ADAL" clId="{102D955F-9A71-4F91-B1C5-83D9FE9128CD}" dt="2025-09-11T11:21:05.657" v="2335"/>
          <ac:spMkLst>
            <pc:docMk/>
            <pc:sldMk cId="3915408448" sldId="303"/>
            <ac:spMk id="10" creationId="{AF7F0124-C97C-FBAC-8EEF-4218D41E7141}"/>
          </ac:spMkLst>
        </pc:spChg>
        <pc:spChg chg="mod">
          <ac:chgData name="Jaroslav Hrusc" userId="482d91e0-4231-45d3-9f89-f27879dc38da" providerId="ADAL" clId="{102D955F-9A71-4F91-B1C5-83D9FE9128CD}" dt="2025-09-11T12:10:15.357" v="2987" actId="20577"/>
          <ac:spMkLst>
            <pc:docMk/>
            <pc:sldMk cId="3915408448" sldId="303"/>
            <ac:spMk id="13" creationId="{C298EA24-F187-EAC9-3667-9213502D026B}"/>
          </ac:spMkLst>
        </pc:spChg>
        <pc:spChg chg="mod">
          <ac:chgData name="Jaroslav Hrusc" userId="482d91e0-4231-45d3-9f89-f27879dc38da" providerId="ADAL" clId="{102D955F-9A71-4F91-B1C5-83D9FE9128CD}" dt="2025-09-11T12:11:57.212" v="2995" actId="20577"/>
          <ac:spMkLst>
            <pc:docMk/>
            <pc:sldMk cId="3915408448" sldId="303"/>
            <ac:spMk id="14" creationId="{33E81045-D720-30A3-BC0C-D3B3A5F6D84F}"/>
          </ac:spMkLst>
        </pc:spChg>
        <pc:spChg chg="mod">
          <ac:chgData name="Jaroslav Hrusc" userId="482d91e0-4231-45d3-9f89-f27879dc38da" providerId="ADAL" clId="{102D955F-9A71-4F91-B1C5-83D9FE9128CD}" dt="2025-09-11T12:10:02.151" v="2983" actId="20577"/>
          <ac:spMkLst>
            <pc:docMk/>
            <pc:sldMk cId="3915408448" sldId="303"/>
            <ac:spMk id="15" creationId="{A1359A19-0F39-F868-EF68-76112C8DA329}"/>
          </ac:spMkLst>
        </pc:spChg>
        <pc:spChg chg="mod">
          <ac:chgData name="Jaroslav Hrusc" userId="482d91e0-4231-45d3-9f89-f27879dc38da" providerId="ADAL" clId="{102D955F-9A71-4F91-B1C5-83D9FE9128CD}" dt="2025-09-11T09:17:11.925" v="198" actId="6549"/>
          <ac:spMkLst>
            <pc:docMk/>
            <pc:sldMk cId="3915408448" sldId="303"/>
            <ac:spMk id="16" creationId="{6E4E7EC7-6FAD-0A2B-F2CF-D66734C0BE54}"/>
          </ac:spMkLst>
        </pc:spChg>
        <pc:grpChg chg="add mod">
          <ac:chgData name="Jaroslav Hrusc" userId="482d91e0-4231-45d3-9f89-f27879dc38da" providerId="ADAL" clId="{102D955F-9A71-4F91-B1C5-83D9FE9128CD}" dt="2025-09-11T11:21:17.518" v="2336" actId="1076"/>
          <ac:grpSpMkLst>
            <pc:docMk/>
            <pc:sldMk cId="3915408448" sldId="303"/>
            <ac:grpSpMk id="8" creationId="{893C32F9-D8C5-35E8-53F7-CFCA6CA27163}"/>
          </ac:grpSpMkLst>
        </pc:grpChg>
      </pc:sldChg>
      <pc:sldChg chg="addSp modSp new mod">
        <pc:chgData name="Jaroslav Hrusc" userId="482d91e0-4231-45d3-9f89-f27879dc38da" providerId="ADAL" clId="{102D955F-9A71-4F91-B1C5-83D9FE9128CD}" dt="2025-09-11T12:12:40.602" v="2999" actId="113"/>
        <pc:sldMkLst>
          <pc:docMk/>
          <pc:sldMk cId="717077278" sldId="304"/>
        </pc:sldMkLst>
        <pc:spChg chg="mod">
          <ac:chgData name="Jaroslav Hrusc" userId="482d91e0-4231-45d3-9f89-f27879dc38da" providerId="ADAL" clId="{102D955F-9A71-4F91-B1C5-83D9FE9128CD}" dt="2025-09-11T11:11:22.586" v="2202"/>
          <ac:spMkLst>
            <pc:docMk/>
            <pc:sldMk cId="717077278" sldId="304"/>
            <ac:spMk id="2" creationId="{7D34AD9D-EBCC-D9F1-6055-D186BA9220F2}"/>
          </ac:spMkLst>
        </pc:spChg>
        <pc:spChg chg="mod">
          <ac:chgData name="Jaroslav Hrusc" userId="482d91e0-4231-45d3-9f89-f27879dc38da" providerId="ADAL" clId="{102D955F-9A71-4F91-B1C5-83D9FE9128CD}" dt="2025-09-11T11:53:16.228" v="2732" actId="1076"/>
          <ac:spMkLst>
            <pc:docMk/>
            <pc:sldMk cId="717077278" sldId="304"/>
            <ac:spMk id="3" creationId="{170F7B1B-EA09-2104-402D-6A2C0E534163}"/>
          </ac:spMkLst>
        </pc:spChg>
        <pc:spChg chg="mod">
          <ac:chgData name="Jaroslav Hrusc" userId="482d91e0-4231-45d3-9f89-f27879dc38da" providerId="ADAL" clId="{102D955F-9A71-4F91-B1C5-83D9FE9128CD}" dt="2025-09-11T12:12:18.962" v="2997" actId="20577"/>
          <ac:spMkLst>
            <pc:docMk/>
            <pc:sldMk cId="717077278" sldId="304"/>
            <ac:spMk id="4" creationId="{875F73AE-95F2-BCD0-24E1-D8602819CC95}"/>
          </ac:spMkLst>
        </pc:spChg>
        <pc:spChg chg="mod">
          <ac:chgData name="Jaroslav Hrusc" userId="482d91e0-4231-45d3-9f89-f27879dc38da" providerId="ADAL" clId="{102D955F-9A71-4F91-B1C5-83D9FE9128CD}" dt="2025-09-11T12:12:40.602" v="2999" actId="113"/>
          <ac:spMkLst>
            <pc:docMk/>
            <pc:sldMk cId="717077278" sldId="304"/>
            <ac:spMk id="5" creationId="{CDDDA577-E187-1762-5F63-1ABBD815CB1E}"/>
          </ac:spMkLst>
        </pc:spChg>
        <pc:spChg chg="add mod">
          <ac:chgData name="Jaroslav Hrusc" userId="482d91e0-4231-45d3-9f89-f27879dc38da" providerId="ADAL" clId="{102D955F-9A71-4F91-B1C5-83D9FE9128CD}" dt="2025-09-11T11:53:29.843" v="2736" actId="1076"/>
          <ac:spMkLst>
            <pc:docMk/>
            <pc:sldMk cId="717077278" sldId="304"/>
            <ac:spMk id="7" creationId="{490D6F2D-D0CE-8B20-FFA8-5907DFBA881C}"/>
          </ac:spMkLst>
        </pc:spChg>
        <pc:picChg chg="add mod">
          <ac:chgData name="Jaroslav Hrusc" userId="482d91e0-4231-45d3-9f89-f27879dc38da" providerId="ADAL" clId="{102D955F-9A71-4F91-B1C5-83D9FE9128CD}" dt="2025-09-11T11:53:25.852" v="2735" actId="1076"/>
          <ac:picMkLst>
            <pc:docMk/>
            <pc:sldMk cId="717077278" sldId="304"/>
            <ac:picMk id="6" creationId="{56A29661-56DA-48AA-BC8C-24A0F486E34C}"/>
          </ac:picMkLst>
        </pc:picChg>
      </pc:sldChg>
      <pc:sldChg chg="del">
        <pc:chgData name="Jaroslav Hrusc" userId="482d91e0-4231-45d3-9f89-f27879dc38da" providerId="ADAL" clId="{102D955F-9A71-4F91-B1C5-83D9FE9128CD}" dt="2025-09-11T10:28:02.171" v="1829" actId="2696"/>
        <pc:sldMkLst>
          <pc:docMk/>
          <pc:sldMk cId="1723005847" sldId="30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esko_boris\Desktop\K&#243;pia%20s&#250;boru%20Energeticky%20Mix_SK%20CZ%20a%20SP_BP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esko_boris\Desktop\K&#243;pia%20s&#250;boru%20Energeticky%20Mix_SK%20CZ%20a%20SP_BP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pesko_boris\Desktop\K&#243;pia%20s&#250;boru%20Energeticky%20Mix_SK%20CZ%20a%20SP_B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Česká </a:t>
            </a:r>
            <a:br>
              <a:rPr lang="sk-SK" dirty="0"/>
            </a:br>
            <a:r>
              <a:rPr lang="sk-SK" dirty="0"/>
              <a:t>republika</a:t>
            </a:r>
          </a:p>
        </c:rich>
      </c:tx>
      <c:layout>
        <c:manualLayout>
          <c:xMode val="edge"/>
          <c:yMode val="edge"/>
          <c:x val="0.37707550063190404"/>
          <c:y val="0.49626543082512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20149211309759876"/>
          <c:y val="0.28114531107881829"/>
          <c:w val="0.61380518584323496"/>
          <c:h val="0.6333939135781712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F7-45BE-919A-262DDDD307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F7-45BE-919A-262DDDD307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F7-45BE-919A-262DDDD307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F7-45BE-919A-262DDDD307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F7-45BE-919A-262DDDD307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F7-45BE-919A-262DDDD3076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0F7-45BE-919A-262DDDD307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Hárok1!$C$13:$I$13</c:f>
              <c:strCache>
                <c:ptCount val="7"/>
                <c:pt idx="0">
                  <c:v>Vodná</c:v>
                </c:pt>
                <c:pt idx="1">
                  <c:v>Jadro</c:v>
                </c:pt>
                <c:pt idx="2">
                  <c:v>Solár</c:v>
                </c:pt>
                <c:pt idx="3">
                  <c:v>Biomasa</c:v>
                </c:pt>
                <c:pt idx="4">
                  <c:v>Plyn</c:v>
                </c:pt>
                <c:pt idx="5">
                  <c:v>Veterné</c:v>
                </c:pt>
                <c:pt idx="6">
                  <c:v>Ostatné fosílne</c:v>
                </c:pt>
              </c:strCache>
            </c:strRef>
          </c:cat>
          <c:val>
            <c:numRef>
              <c:f>Hárok1!$C$14:$I$14</c:f>
              <c:numCache>
                <c:formatCode>General</c:formatCode>
                <c:ptCount val="7"/>
                <c:pt idx="0">
                  <c:v>4</c:v>
                </c:pt>
                <c:pt idx="1">
                  <c:v>41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6</c:v>
                </c:pt>
                <c:pt idx="6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0F7-45BE-919A-262DDDD3076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Španielsko</a:t>
            </a:r>
          </a:p>
        </c:rich>
      </c:tx>
      <c:layout>
        <c:manualLayout>
          <c:xMode val="edge"/>
          <c:yMode val="edge"/>
          <c:x val="0.34689544507791281"/>
          <c:y val="0.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63-43FC-959E-01C7CD958E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63-43FC-959E-01C7CD958E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63-43FC-959E-01C7CD958E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63-43FC-959E-01C7CD958E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63-43FC-959E-01C7CD958E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D63-43FC-959E-01C7CD958EC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D63-43FC-959E-01C7CD958E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Hárok1!$C$9:$I$9</c:f>
              <c:strCache>
                <c:ptCount val="7"/>
                <c:pt idx="0">
                  <c:v>Vodná</c:v>
                </c:pt>
                <c:pt idx="1">
                  <c:v>Jadro</c:v>
                </c:pt>
                <c:pt idx="2">
                  <c:v>Solár</c:v>
                </c:pt>
                <c:pt idx="3">
                  <c:v>Biomasa</c:v>
                </c:pt>
                <c:pt idx="4">
                  <c:v>Plyn</c:v>
                </c:pt>
                <c:pt idx="5">
                  <c:v>Veterné</c:v>
                </c:pt>
                <c:pt idx="6">
                  <c:v>Ostatné fosílne</c:v>
                </c:pt>
              </c:strCache>
            </c:strRef>
          </c:cat>
          <c:val>
            <c:numRef>
              <c:f>Hárok1!$C$10:$I$10</c:f>
              <c:numCache>
                <c:formatCode>General</c:formatCode>
                <c:ptCount val="7"/>
                <c:pt idx="0">
                  <c:v>13</c:v>
                </c:pt>
                <c:pt idx="1">
                  <c:v>20</c:v>
                </c:pt>
                <c:pt idx="2">
                  <c:v>17</c:v>
                </c:pt>
                <c:pt idx="3">
                  <c:v>10</c:v>
                </c:pt>
                <c:pt idx="4">
                  <c:v>14</c:v>
                </c:pt>
                <c:pt idx="5">
                  <c:v>23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63-43FC-959E-01C7CD958E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Slovensko</a:t>
            </a:r>
          </a:p>
        </c:rich>
      </c:tx>
      <c:layout>
        <c:manualLayout>
          <c:xMode val="edge"/>
          <c:yMode val="edge"/>
          <c:x val="0.3624938814153339"/>
          <c:y val="0.49537037037037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A4-452A-B315-2F68B8B23C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A4-452A-B315-2F68B8B23C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A4-452A-B315-2F68B8B23C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A4-452A-B315-2F68B8B23C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A4-452A-B315-2F68B8B23C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A4-452A-B315-2F68B8B23C2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5A4-452A-B315-2F68B8B23C26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A4-452A-B315-2F68B8B23C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Hárok1!$C$3:$I$3</c:f>
              <c:strCache>
                <c:ptCount val="7"/>
                <c:pt idx="0">
                  <c:v>Vodná</c:v>
                </c:pt>
                <c:pt idx="1">
                  <c:v>Jadro</c:v>
                </c:pt>
                <c:pt idx="2">
                  <c:v>Solár</c:v>
                </c:pt>
                <c:pt idx="3">
                  <c:v>Biomasa</c:v>
                </c:pt>
                <c:pt idx="4">
                  <c:v>Plyn</c:v>
                </c:pt>
                <c:pt idx="5">
                  <c:v>Veterné</c:v>
                </c:pt>
                <c:pt idx="6">
                  <c:v>Ostatné fosílne</c:v>
                </c:pt>
              </c:strCache>
            </c:strRef>
          </c:cat>
          <c:val>
            <c:numRef>
              <c:f>Hárok1!$C$4:$I$4</c:f>
              <c:numCache>
                <c:formatCode>General</c:formatCode>
                <c:ptCount val="7"/>
                <c:pt idx="0">
                  <c:v>17</c:v>
                </c:pt>
                <c:pt idx="1">
                  <c:v>61</c:v>
                </c:pt>
                <c:pt idx="2">
                  <c:v>2.4</c:v>
                </c:pt>
                <c:pt idx="3">
                  <c:v>4.9000000000000004</c:v>
                </c:pt>
                <c:pt idx="4">
                  <c:v>9</c:v>
                </c:pt>
                <c:pt idx="5">
                  <c:v>0</c:v>
                </c:pt>
                <c:pt idx="6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5A4-452A-B315-2F68B8B23C2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BAFC1-4C91-407C-8676-8610A70510EC}" type="datetimeFigureOut">
              <a:rPr lang="sk-SK" smtClean="0"/>
              <a:t>23. 9. 2025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77BE8-83A5-4880-88D5-491D739331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282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77BE8-83A5-4880-88D5-491D7393311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979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77BE8-83A5-4880-88D5-491D7393311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621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98F37-5AF3-40F3-4F72-E13D55FDF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1B5EAE7-891C-7A40-F529-F6BCA85FB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EC59227-EA4C-F775-5B6A-C66413455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B0F82CD-E391-2A53-AD85-3CF9D7E42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77BE8-83A5-4880-88D5-491D7393311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3641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77BE8-83A5-4880-88D5-491D7393311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504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Rozloženie obsah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ok 23">
            <a:extLst>
              <a:ext uri="{FF2B5EF4-FFF2-40B4-BE49-F238E27FC236}">
                <a16:creationId xmlns:a16="http://schemas.microsoft.com/office/drawing/2014/main" id="{AA05D032-8702-C30D-13EA-A4D8B0A9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 r="918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AEBC6479-F0BB-EBEE-09CC-D570A2DA0C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r="20375"/>
          <a:stretch/>
        </p:blipFill>
        <p:spPr>
          <a:xfrm>
            <a:off x="0" y="97536"/>
            <a:ext cx="6009882" cy="6760464"/>
          </a:xfrm>
          <a:prstGeom prst="rect">
            <a:avLst/>
          </a:prstGeom>
        </p:spPr>
      </p:pic>
      <p:sp>
        <p:nvSpPr>
          <p:cNvPr id="16" name="Pravouholník 15">
            <a:extLst>
              <a:ext uri="{FF2B5EF4-FFF2-40B4-BE49-F238E27FC236}">
                <a16:creationId xmlns:a16="http://schemas.microsoft.com/office/drawing/2014/main" id="{DB9A112B-7667-799C-3935-134167F506DD}"/>
              </a:ext>
            </a:extLst>
          </p:cNvPr>
          <p:cNvSpPr/>
          <p:nvPr userDrawn="1"/>
        </p:nvSpPr>
        <p:spPr>
          <a:xfrm>
            <a:off x="2311613" y="2859695"/>
            <a:ext cx="7568773" cy="1475082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ctr">
            <a:noAutofit/>
          </a:bodyPr>
          <a:lstStyle/>
          <a:p>
            <a:pPr algn="ctr"/>
            <a:endParaRPr lang="sk-SK" sz="1600" cap="all" spc="3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atin typeface="+mj-lt"/>
            </a:endParaRPr>
          </a:p>
        </p:txBody>
      </p:sp>
      <p:sp>
        <p:nvSpPr>
          <p:cNvPr id="3" name="Title 35">
            <a:extLst>
              <a:ext uri="{FF2B5EF4-FFF2-40B4-BE49-F238E27FC236}">
                <a16:creationId xmlns:a16="http://schemas.microsoft.com/office/drawing/2014/main" id="{661FF6E8-E6A4-313B-FCFB-B11BF6A6C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6432" y="3048335"/>
            <a:ext cx="5769934" cy="858866"/>
          </a:xfrm>
          <a:prstGeom prst="rect">
            <a:avLst/>
          </a:prstGeom>
        </p:spPr>
        <p:txBody>
          <a:bodyPr wrap="square" lIns="0" tIns="180000" rIns="0" bIns="0" anchor="ctr">
            <a:spAutoFit/>
          </a:bodyPr>
          <a:lstStyle>
            <a:lvl1pPr algn="ctr">
              <a:lnSpc>
                <a:spcPct val="100000"/>
              </a:lnSpc>
              <a:defRPr sz="4400" b="1" i="0" cap="all" spc="0" baseline="0">
                <a:gradFill>
                  <a:gsLst>
                    <a:gs pos="21000">
                      <a:srgbClr val="BE1E2D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NADPIS</a:t>
            </a:r>
          </a:p>
        </p:txBody>
      </p:sp>
      <p:sp>
        <p:nvSpPr>
          <p:cNvPr id="2" name="BlokTextu 3">
            <a:extLst>
              <a:ext uri="{FF2B5EF4-FFF2-40B4-BE49-F238E27FC236}">
                <a16:creationId xmlns:a16="http://schemas.microsoft.com/office/drawing/2014/main" id="{2DFC0297-702A-E62A-1AC0-DCCF05123AD3}"/>
              </a:ext>
            </a:extLst>
          </p:cNvPr>
          <p:cNvSpPr txBox="1"/>
          <p:nvPr userDrawn="1"/>
        </p:nvSpPr>
        <p:spPr>
          <a:xfrm>
            <a:off x="4660900" y="-706644"/>
            <a:ext cx="3556000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sk-SK" b="0" i="0" dirty="0">
                <a:latin typeface="Arial" panose="020B0604020202020204" pitchFamily="34" charset="0"/>
                <a:cs typeface="Arial" panose="020B0604020202020204" pitchFamily="34" charset="0"/>
              </a:rPr>
              <a:t>ÚVODNÝ SLAJD</a:t>
            </a: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D56B35E7-FF1E-DE01-611E-D3622F3122D0}"/>
              </a:ext>
            </a:extLst>
          </p:cNvPr>
          <p:cNvSpPr/>
          <p:nvPr userDrawn="1"/>
        </p:nvSpPr>
        <p:spPr>
          <a:xfrm>
            <a:off x="0" y="0"/>
            <a:ext cx="12192000" cy="97536"/>
          </a:xfrm>
          <a:prstGeom prst="rect">
            <a:avLst/>
          </a:prstGeom>
          <a:gradFill>
            <a:gsLst>
              <a:gs pos="33000">
                <a:schemeClr val="accent1"/>
              </a:gs>
              <a:gs pos="68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B8D6E5B-A0BA-B526-5780-F1DB7AEA7C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8" y="195072"/>
            <a:ext cx="2023808" cy="70905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5AAA600-0B3B-1EF7-DFFD-A88DD6B25B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575" y="340170"/>
            <a:ext cx="770157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D54F6EAE-91FC-E8A8-083D-3ED5AA1F33D1}"/>
              </a:ext>
            </a:extLst>
          </p:cNvPr>
          <p:cNvSpPr txBox="1"/>
          <p:nvPr userDrawn="1"/>
        </p:nvSpPr>
        <p:spPr>
          <a:xfrm>
            <a:off x="0" y="109504"/>
            <a:ext cx="12192000" cy="6748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sk-SK" sz="2800" spc="3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2798E-5D34-DC84-1D93-425E2CB03F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202475" y="1059165"/>
            <a:ext cx="1613466" cy="2627644"/>
          </a:xfrm>
          <a:prstGeom prst="rect">
            <a:avLst/>
          </a:prstGeom>
          <a:noFill/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E980D3C6-DC6F-A606-5D4E-00FE08EADF73}"/>
              </a:ext>
            </a:extLst>
          </p:cNvPr>
          <p:cNvSpPr txBox="1"/>
          <p:nvPr userDrawn="1"/>
        </p:nvSpPr>
        <p:spPr>
          <a:xfrm>
            <a:off x="0" y="6437426"/>
            <a:ext cx="476250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None/>
            </a:pPr>
            <a:fld id="{0D590ED1-5230-491C-A3AE-9313E4231A21}" type="slidenum">
              <a:rPr lang="sk-SK" sz="1400" smtClean="0">
                <a:solidFill>
                  <a:schemeClr val="accent1"/>
                </a:solidFill>
              </a:rPr>
              <a:pPr marL="0" indent="0" algn="ctr">
                <a:lnSpc>
                  <a:spcPct val="80000"/>
                </a:lnSpc>
                <a:spcAft>
                  <a:spcPts val="300"/>
                </a:spcAft>
                <a:buFont typeface="Wingdings" panose="05000000000000000000" pitchFamily="2" charset="2"/>
                <a:buNone/>
              </a:pPr>
              <a:t>‹#›</a:t>
            </a:fld>
            <a:endParaRPr lang="sk-SK" sz="1400" dirty="0">
              <a:solidFill>
                <a:schemeClr val="accent1"/>
              </a:solidFill>
            </a:endParaRPr>
          </a:p>
        </p:txBody>
      </p:sp>
      <p:sp>
        <p:nvSpPr>
          <p:cNvPr id="4" name="Title 35">
            <a:extLst>
              <a:ext uri="{FF2B5EF4-FFF2-40B4-BE49-F238E27FC236}">
                <a16:creationId xmlns:a16="http://schemas.microsoft.com/office/drawing/2014/main" id="{A17F6A04-EEBA-87CD-46C3-5E92A123F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579" y="0"/>
            <a:ext cx="8556843" cy="797311"/>
          </a:xfrm>
          <a:prstGeom prst="rect">
            <a:avLst/>
          </a:prstGeom>
        </p:spPr>
        <p:txBody>
          <a:bodyPr wrap="square" lIns="0" tIns="180000" rIns="0" bIns="0" anchor="ctr">
            <a:spAutoFit/>
          </a:bodyPr>
          <a:lstStyle>
            <a:lvl1pPr algn="ctr">
              <a:lnSpc>
                <a:spcPct val="100000"/>
              </a:lnSpc>
              <a:defRPr sz="4000" b="1" i="0" cap="all" spc="0" baseline="0">
                <a:gradFill>
                  <a:gsLst>
                    <a:gs pos="21000">
                      <a:schemeClr val="accent1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nadpis</a:t>
            </a:r>
          </a:p>
        </p:txBody>
      </p:sp>
      <p:sp>
        <p:nvSpPr>
          <p:cNvPr id="5" name="Zástupný text 31">
            <a:extLst>
              <a:ext uri="{FF2B5EF4-FFF2-40B4-BE49-F238E27FC236}">
                <a16:creationId xmlns:a16="http://schemas.microsoft.com/office/drawing/2014/main" id="{48309141-3DD3-0A48-BC3B-717516407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2436" y="2240080"/>
            <a:ext cx="4209615" cy="26879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Text text text</a:t>
            </a:r>
          </a:p>
        </p:txBody>
      </p:sp>
      <p:sp>
        <p:nvSpPr>
          <p:cNvPr id="6" name="Zástupný text 31">
            <a:extLst>
              <a:ext uri="{FF2B5EF4-FFF2-40B4-BE49-F238E27FC236}">
                <a16:creationId xmlns:a16="http://schemas.microsoft.com/office/drawing/2014/main" id="{00F52B1D-5A62-3C9D-6122-3A0A11C8E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2436" y="5249980"/>
            <a:ext cx="4209615" cy="9589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Text text text</a:t>
            </a:r>
          </a:p>
        </p:txBody>
      </p:sp>
      <p:sp>
        <p:nvSpPr>
          <p:cNvPr id="9" name="Zástupný text 31">
            <a:extLst>
              <a:ext uri="{FF2B5EF4-FFF2-40B4-BE49-F238E27FC236}">
                <a16:creationId xmlns:a16="http://schemas.microsoft.com/office/drawing/2014/main" id="{5FA0E2C3-EE25-1B1D-DD33-B6B79B7FFC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073" y="1443939"/>
            <a:ext cx="5836085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NÁZOV GRAFU</a:t>
            </a:r>
          </a:p>
        </p:txBody>
      </p:sp>
      <p:sp>
        <p:nvSpPr>
          <p:cNvPr id="17" name="Zástupný text 31">
            <a:extLst>
              <a:ext uri="{FF2B5EF4-FFF2-40B4-BE49-F238E27FC236}">
                <a16:creationId xmlns:a16="http://schemas.microsoft.com/office/drawing/2014/main" id="{03B93FA6-4EF8-FCDD-C172-82A823A1C5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7223" y="2544978"/>
            <a:ext cx="1155264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Text</a:t>
            </a:r>
          </a:p>
        </p:txBody>
      </p:sp>
      <p:sp>
        <p:nvSpPr>
          <p:cNvPr id="18" name="Zástupný text 31">
            <a:extLst>
              <a:ext uri="{FF2B5EF4-FFF2-40B4-BE49-F238E27FC236}">
                <a16:creationId xmlns:a16="http://schemas.microsoft.com/office/drawing/2014/main" id="{61B3254C-EF90-5C72-6AE8-99646B2A2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8923" y="2544978"/>
            <a:ext cx="1155264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Text</a:t>
            </a:r>
          </a:p>
        </p:txBody>
      </p:sp>
      <p:sp>
        <p:nvSpPr>
          <p:cNvPr id="20" name="Zástupný text 31">
            <a:extLst>
              <a:ext uri="{FF2B5EF4-FFF2-40B4-BE49-F238E27FC236}">
                <a16:creationId xmlns:a16="http://schemas.microsoft.com/office/drawing/2014/main" id="{044A79A4-262B-D65A-F3B9-AA6AB634CA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8923" y="5186578"/>
            <a:ext cx="1155264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Text</a:t>
            </a:r>
          </a:p>
        </p:txBody>
      </p:sp>
      <p:sp>
        <p:nvSpPr>
          <p:cNvPr id="23" name="Zástupný text 31">
            <a:extLst>
              <a:ext uri="{FF2B5EF4-FFF2-40B4-BE49-F238E27FC236}">
                <a16:creationId xmlns:a16="http://schemas.microsoft.com/office/drawing/2014/main" id="{1A199EDA-9033-3A32-F24A-2A85A3265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7223" y="5186578"/>
            <a:ext cx="1155264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Text</a:t>
            </a:r>
          </a:p>
        </p:txBody>
      </p:sp>
      <p:sp>
        <p:nvSpPr>
          <p:cNvPr id="25" name="Zástupný objekt pre graf 24">
            <a:extLst>
              <a:ext uri="{FF2B5EF4-FFF2-40B4-BE49-F238E27FC236}">
                <a16:creationId xmlns:a16="http://schemas.microsoft.com/office/drawing/2014/main" id="{2D0F09D7-EDE4-AA0F-63E8-405DFC56D7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344886" y="2638531"/>
            <a:ext cx="4394636" cy="3344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k-SK"/>
              <a:t>Ak chcete pridať graf, kliknite na ikonu</a:t>
            </a:r>
            <a:endParaRPr lang="sk-SK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17E546D-E55F-B211-30B4-1AC81C5546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9" y="199786"/>
            <a:ext cx="1760435" cy="616779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44D215BA-B42C-B12A-4400-C19B1A6F73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24" y="307369"/>
            <a:ext cx="598340" cy="3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0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">
            <a:extLst>
              <a:ext uri="{FF2B5EF4-FFF2-40B4-BE49-F238E27FC236}">
                <a16:creationId xmlns:a16="http://schemas.microsoft.com/office/drawing/2014/main" id="{A845BDF3-3D57-5796-3DD6-2C985BB32266}"/>
              </a:ext>
            </a:extLst>
          </p:cNvPr>
          <p:cNvSpPr txBox="1"/>
          <p:nvPr userDrawn="1"/>
        </p:nvSpPr>
        <p:spPr>
          <a:xfrm>
            <a:off x="0" y="109504"/>
            <a:ext cx="12192000" cy="6748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sk-SK" sz="2800" spc="3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CC75FD04-A13D-A952-6B11-9E009B9A2639}"/>
              </a:ext>
            </a:extLst>
          </p:cNvPr>
          <p:cNvSpPr txBox="1"/>
          <p:nvPr userDrawn="1"/>
        </p:nvSpPr>
        <p:spPr>
          <a:xfrm>
            <a:off x="0" y="6437426"/>
            <a:ext cx="476250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None/>
            </a:pPr>
            <a:fld id="{0D590ED1-5230-491C-A3AE-9313E4231A21}" type="slidenum">
              <a:rPr lang="sk-SK" sz="1400" smtClean="0">
                <a:solidFill>
                  <a:schemeClr val="accent1"/>
                </a:solidFill>
              </a:rPr>
              <a:pPr marL="0" indent="0" algn="ctr">
                <a:lnSpc>
                  <a:spcPct val="80000"/>
                </a:lnSpc>
                <a:spcAft>
                  <a:spcPts val="300"/>
                </a:spcAft>
                <a:buFont typeface="Wingdings" panose="05000000000000000000" pitchFamily="2" charset="2"/>
                <a:buNone/>
              </a:pPr>
              <a:t>‹#›</a:t>
            </a:fld>
            <a:endParaRPr lang="sk-SK" sz="1400" dirty="0">
              <a:solidFill>
                <a:schemeClr val="accent1"/>
              </a:solidFill>
            </a:endParaRPr>
          </a:p>
        </p:txBody>
      </p:sp>
      <p:sp>
        <p:nvSpPr>
          <p:cNvPr id="32" name="Title 35">
            <a:extLst>
              <a:ext uri="{FF2B5EF4-FFF2-40B4-BE49-F238E27FC236}">
                <a16:creationId xmlns:a16="http://schemas.microsoft.com/office/drawing/2014/main" id="{B541CE8F-9544-B2EB-3D6F-C2627A02ED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579" y="0"/>
            <a:ext cx="8556843" cy="797311"/>
          </a:xfrm>
          <a:prstGeom prst="rect">
            <a:avLst/>
          </a:prstGeom>
        </p:spPr>
        <p:txBody>
          <a:bodyPr wrap="square" lIns="0" tIns="180000" rIns="0" bIns="0" anchor="ctr">
            <a:spAutoFit/>
          </a:bodyPr>
          <a:lstStyle>
            <a:lvl1pPr algn="ctr">
              <a:lnSpc>
                <a:spcPct val="100000"/>
              </a:lnSpc>
              <a:defRPr sz="4000" b="1" i="0" cap="all" spc="0" baseline="0">
                <a:gradFill>
                  <a:gsLst>
                    <a:gs pos="20000">
                      <a:schemeClr val="accent1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Nadpis</a:t>
            </a:r>
          </a:p>
        </p:txBody>
      </p:sp>
      <p:sp>
        <p:nvSpPr>
          <p:cNvPr id="34" name="Zástupný text 31">
            <a:extLst>
              <a:ext uri="{FF2B5EF4-FFF2-40B4-BE49-F238E27FC236}">
                <a16:creationId xmlns:a16="http://schemas.microsoft.com/office/drawing/2014/main" id="{BC0AA718-9A06-C605-0EE6-4A5EFA0EB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2436" y="5249980"/>
            <a:ext cx="4209615" cy="9589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Text text text</a:t>
            </a:r>
          </a:p>
        </p:txBody>
      </p:sp>
      <p:sp>
        <p:nvSpPr>
          <p:cNvPr id="35" name="Zástupný text 31">
            <a:extLst>
              <a:ext uri="{FF2B5EF4-FFF2-40B4-BE49-F238E27FC236}">
                <a16:creationId xmlns:a16="http://schemas.microsoft.com/office/drawing/2014/main" id="{5F159BCF-0AD2-7189-4B31-7627FEFF2C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073" y="1443939"/>
            <a:ext cx="5836085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NÁZOV GRAFU</a:t>
            </a:r>
          </a:p>
        </p:txBody>
      </p:sp>
      <p:sp>
        <p:nvSpPr>
          <p:cNvPr id="40" name="Zástupný objekt pre graf 24">
            <a:extLst>
              <a:ext uri="{FF2B5EF4-FFF2-40B4-BE49-F238E27FC236}">
                <a16:creationId xmlns:a16="http://schemas.microsoft.com/office/drawing/2014/main" id="{E6FBA886-F35A-B547-4EEC-A25DFD969D1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344886" y="2638531"/>
            <a:ext cx="4394636" cy="3344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k-SK"/>
              <a:t>Ak chcete pridať graf, kliknite na ikonu</a:t>
            </a:r>
            <a:endParaRPr lang="sk-SK" dirty="0"/>
          </a:p>
        </p:txBody>
      </p:sp>
      <p:pic>
        <p:nvPicPr>
          <p:cNvPr id="2" name="Picture 65">
            <a:extLst>
              <a:ext uri="{FF2B5EF4-FFF2-40B4-BE49-F238E27FC236}">
                <a16:creationId xmlns:a16="http://schemas.microsoft.com/office/drawing/2014/main" id="{D8E90140-5114-EB47-1FC5-3F86FC6A2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631" y="1427492"/>
            <a:ext cx="1619236" cy="2768371"/>
          </a:xfrm>
          <a:prstGeom prst="rect">
            <a:avLst/>
          </a:prstGeom>
        </p:spPr>
      </p:pic>
      <p:sp>
        <p:nvSpPr>
          <p:cNvPr id="33" name="Zástupný text 31">
            <a:extLst>
              <a:ext uri="{FF2B5EF4-FFF2-40B4-BE49-F238E27FC236}">
                <a16:creationId xmlns:a16="http://schemas.microsoft.com/office/drawing/2014/main" id="{D061A3DB-3336-ABA0-51A9-C3637F105A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2436" y="2240080"/>
            <a:ext cx="4209615" cy="26879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Text text text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F80ED3D-6118-CCC7-28C6-6D46BDEC1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9" y="199786"/>
            <a:ext cx="1760435" cy="616779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31F48A47-3D3F-4CDF-DF28-B674D7B126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24" y="307369"/>
            <a:ext cx="598340" cy="3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596FC36-6787-D1AC-08D8-D2FA876156CD}"/>
              </a:ext>
            </a:extLst>
          </p:cNvPr>
          <p:cNvSpPr/>
          <p:nvPr/>
        </p:nvSpPr>
        <p:spPr>
          <a:xfrm>
            <a:off x="0" y="0"/>
            <a:ext cx="12192000" cy="97536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sk-SK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D54F6EAE-91FC-E8A8-083D-3ED5AA1F33D1}"/>
              </a:ext>
            </a:extLst>
          </p:cNvPr>
          <p:cNvSpPr txBox="1"/>
          <p:nvPr userDrawn="1"/>
        </p:nvSpPr>
        <p:spPr>
          <a:xfrm>
            <a:off x="0" y="97536"/>
            <a:ext cx="12192000" cy="676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endParaRPr lang="sk-SK" sz="2800" spc="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980D3C6-DC6F-A606-5D4E-00FE08EADF73}"/>
              </a:ext>
            </a:extLst>
          </p:cNvPr>
          <p:cNvSpPr txBox="1"/>
          <p:nvPr userDrawn="1"/>
        </p:nvSpPr>
        <p:spPr>
          <a:xfrm>
            <a:off x="0" y="6437426"/>
            <a:ext cx="476250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None/>
            </a:pPr>
            <a:fld id="{0D590ED1-5230-491C-A3AE-9313E4231A21}" type="slidenum">
              <a:rPr lang="sk-SK" sz="1400" smtClean="0">
                <a:solidFill>
                  <a:schemeClr val="accent1"/>
                </a:solidFill>
              </a:rPr>
              <a:pPr marL="0" indent="0" algn="ctr">
                <a:lnSpc>
                  <a:spcPct val="80000"/>
                </a:lnSpc>
                <a:spcAft>
                  <a:spcPts val="300"/>
                </a:spcAft>
                <a:buFont typeface="Wingdings" panose="05000000000000000000" pitchFamily="2" charset="2"/>
                <a:buNone/>
              </a:pPr>
              <a:t>‹#›</a:t>
            </a:fld>
            <a:endParaRPr lang="sk-SK" sz="1400" dirty="0">
              <a:solidFill>
                <a:schemeClr val="accent1"/>
              </a:solidFill>
            </a:endParaRPr>
          </a:p>
        </p:txBody>
      </p:sp>
      <p:sp>
        <p:nvSpPr>
          <p:cNvPr id="4" name="Title 35">
            <a:extLst>
              <a:ext uri="{FF2B5EF4-FFF2-40B4-BE49-F238E27FC236}">
                <a16:creationId xmlns:a16="http://schemas.microsoft.com/office/drawing/2014/main" id="{6751B771-20AD-0DD3-9DBA-2E29DBA5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579" y="0"/>
            <a:ext cx="8556843" cy="797311"/>
          </a:xfrm>
          <a:prstGeom prst="rect">
            <a:avLst/>
          </a:prstGeom>
        </p:spPr>
        <p:txBody>
          <a:bodyPr wrap="square" lIns="0" tIns="180000" rIns="0" bIns="0" anchor="ctr">
            <a:spAutoFit/>
          </a:bodyPr>
          <a:lstStyle>
            <a:lvl1pPr algn="ctr">
              <a:lnSpc>
                <a:spcPct val="100000"/>
              </a:lnSpc>
              <a:defRPr sz="4000" b="1" i="0" cap="all" spc="0" baseline="0">
                <a:gradFill>
                  <a:gsLst>
                    <a:gs pos="21000">
                      <a:schemeClr val="accent1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Nadpis</a:t>
            </a:r>
          </a:p>
        </p:txBody>
      </p:sp>
      <p:sp>
        <p:nvSpPr>
          <p:cNvPr id="5" name="Zástupný text 31">
            <a:extLst>
              <a:ext uri="{FF2B5EF4-FFF2-40B4-BE49-F238E27FC236}">
                <a16:creationId xmlns:a16="http://schemas.microsoft.com/office/drawing/2014/main" id="{AD4BC07A-BC09-43BE-E2F2-9AD8AB02C4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073" y="1443939"/>
            <a:ext cx="5836085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NÁZOV TABUĽKY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153189C4-63D1-3149-4665-57394246D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4538" y="4705595"/>
            <a:ext cx="1914958" cy="1914958"/>
          </a:xfrm>
          <a:prstGeom prst="rect">
            <a:avLst/>
          </a:prstGeom>
        </p:spPr>
      </p:pic>
      <p:sp>
        <p:nvSpPr>
          <p:cNvPr id="10" name="Zástupný objekt pre tabuľku 9">
            <a:extLst>
              <a:ext uri="{FF2B5EF4-FFF2-40B4-BE49-F238E27FC236}">
                <a16:creationId xmlns:a16="http://schemas.microsoft.com/office/drawing/2014/main" id="{FE43BB77-E7C3-49E8-72C6-4F09D5C0530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12813" y="2240080"/>
            <a:ext cx="10409238" cy="349570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/>
              <a:t>Ak chcete pridať tabuľku, kliknite na ikonu</a:t>
            </a: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D015769-3B78-62DC-3B33-8CE442AD4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9" y="199786"/>
            <a:ext cx="1760435" cy="61677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A107D14-079B-DFC3-03E0-8030AA7D67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24" y="307369"/>
            <a:ext cx="598340" cy="3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5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533A8E93-E11B-8301-789B-E6B2F86C0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5" t="24359" r="5075" b="24359"/>
          <a:stretch/>
        </p:blipFill>
        <p:spPr>
          <a:xfrm>
            <a:off x="-1597883" y="860309"/>
            <a:ext cx="7874506" cy="6074202"/>
          </a:xfrm>
          <a:prstGeom prst="parallelogram">
            <a:avLst>
              <a:gd name="adj" fmla="val 47198"/>
            </a:avLst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14DEA970-C3D7-000A-0BD3-A444CFB83A56}"/>
              </a:ext>
            </a:extLst>
          </p:cNvPr>
          <p:cNvSpPr/>
          <p:nvPr userDrawn="1"/>
        </p:nvSpPr>
        <p:spPr>
          <a:xfrm rot="16200000" flipH="1">
            <a:off x="6381415" y="4288986"/>
            <a:ext cx="45719" cy="2565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499A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C460875-A008-E4BB-AE95-33A1BB9B2576}"/>
              </a:ext>
            </a:extLst>
          </p:cNvPr>
          <p:cNvSpPr txBox="1"/>
          <p:nvPr userDrawn="1"/>
        </p:nvSpPr>
        <p:spPr>
          <a:xfrm>
            <a:off x="0" y="109504"/>
            <a:ext cx="12192000" cy="774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100000"/>
              </a:lnSpc>
              <a:spcAft>
                <a:spcPts val="600"/>
              </a:spcAft>
            </a:pPr>
            <a:endParaRPr lang="sk-SK" sz="2800" spc="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Pravouholník 36">
            <a:extLst>
              <a:ext uri="{FF2B5EF4-FFF2-40B4-BE49-F238E27FC236}">
                <a16:creationId xmlns:a16="http://schemas.microsoft.com/office/drawing/2014/main" id="{BA194C6C-F247-A61F-BCEC-FC6E26BB2F68}"/>
              </a:ext>
            </a:extLst>
          </p:cNvPr>
          <p:cNvSpPr/>
          <p:nvPr userDrawn="1"/>
        </p:nvSpPr>
        <p:spPr>
          <a:xfrm>
            <a:off x="228987" y="6292393"/>
            <a:ext cx="476250" cy="427640"/>
          </a:xfrm>
          <a:prstGeom prst="rect">
            <a:avLst/>
          </a:pr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ctr">
            <a:noAutofit/>
          </a:bodyPr>
          <a:lstStyle/>
          <a:p>
            <a:pPr algn="ctr"/>
            <a:endParaRPr lang="sk-SK" sz="1600" cap="all" spc="3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atin typeface="+mj-lt"/>
            </a:endParaRP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F1491B3F-F51C-C1DF-8687-E1B9FD2B5CCB}"/>
              </a:ext>
            </a:extLst>
          </p:cNvPr>
          <p:cNvSpPr txBox="1"/>
          <p:nvPr userDrawn="1"/>
        </p:nvSpPr>
        <p:spPr>
          <a:xfrm>
            <a:off x="228987" y="6437426"/>
            <a:ext cx="476250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None/>
            </a:pPr>
            <a:fld id="{0D590ED1-5230-491C-A3AE-9313E4231A21}" type="slidenum">
              <a:rPr lang="sk-SK" sz="1400" smtClean="0">
                <a:solidFill>
                  <a:schemeClr val="accent1"/>
                </a:solidFill>
              </a:rPr>
              <a:pPr marL="0" indent="0" algn="ctr">
                <a:lnSpc>
                  <a:spcPct val="80000"/>
                </a:lnSpc>
                <a:spcAft>
                  <a:spcPts val="300"/>
                </a:spcAft>
                <a:buFont typeface="Wingdings" panose="05000000000000000000" pitchFamily="2" charset="2"/>
                <a:buNone/>
              </a:pPr>
              <a:t>‹#›</a:t>
            </a:fld>
            <a:endParaRPr lang="sk-SK" sz="1400" dirty="0">
              <a:solidFill>
                <a:schemeClr val="accent1"/>
              </a:solidFill>
            </a:endParaRPr>
          </a:p>
        </p:txBody>
      </p:sp>
      <p:sp>
        <p:nvSpPr>
          <p:cNvPr id="2" name="Title 35">
            <a:extLst>
              <a:ext uri="{FF2B5EF4-FFF2-40B4-BE49-F238E27FC236}">
                <a16:creationId xmlns:a16="http://schemas.microsoft.com/office/drawing/2014/main" id="{D25FD7B5-61BE-A99B-A82D-4507E048D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579" y="0"/>
            <a:ext cx="8556843" cy="797311"/>
          </a:xfrm>
          <a:prstGeom prst="rect">
            <a:avLst/>
          </a:prstGeom>
        </p:spPr>
        <p:txBody>
          <a:bodyPr wrap="square" lIns="0" tIns="180000" rIns="0" bIns="0" anchor="ctr">
            <a:spAutoFit/>
          </a:bodyPr>
          <a:lstStyle>
            <a:lvl1pPr algn="ctr">
              <a:lnSpc>
                <a:spcPct val="100000"/>
              </a:lnSpc>
              <a:defRPr sz="4000" b="1" i="0" cap="all" spc="0" baseline="0">
                <a:gradFill>
                  <a:gsLst>
                    <a:gs pos="21000">
                      <a:schemeClr val="accent1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Nadpis</a:t>
            </a:r>
          </a:p>
        </p:txBody>
      </p:sp>
      <p:sp>
        <p:nvSpPr>
          <p:cNvPr id="3" name="Zástupný text 31">
            <a:extLst>
              <a:ext uri="{FF2B5EF4-FFF2-40B4-BE49-F238E27FC236}">
                <a16:creationId xmlns:a16="http://schemas.microsoft.com/office/drawing/2014/main" id="{08288357-06DD-5E75-8304-DDA5D82C53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7408" y="1986958"/>
            <a:ext cx="4834643" cy="30956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Text text text</a:t>
            </a:r>
          </a:p>
        </p:txBody>
      </p:sp>
      <p:sp>
        <p:nvSpPr>
          <p:cNvPr id="4" name="Zástupný text 31">
            <a:extLst>
              <a:ext uri="{FF2B5EF4-FFF2-40B4-BE49-F238E27FC236}">
                <a16:creationId xmlns:a16="http://schemas.microsoft.com/office/drawing/2014/main" id="{BDE4B3F1-6A55-F2AE-CBA6-C985FF641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7408" y="1241963"/>
            <a:ext cx="4834643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PODNADPIS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E58A6E9-E0AA-B609-6B6F-3E7850CD96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9533" y="5727926"/>
            <a:ext cx="4834643" cy="684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Text text text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BB4BFE3-3D88-B59F-8CB4-46048902BE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9" y="199786"/>
            <a:ext cx="1760435" cy="61677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ABADF62-CA8D-0895-5799-A218BA392B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24" y="307369"/>
            <a:ext cx="598340" cy="3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56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050C5606-DDD7-5C66-8A2A-468EF6D7B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125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35">
            <a:extLst>
              <a:ext uri="{FF2B5EF4-FFF2-40B4-BE49-F238E27FC236}">
                <a16:creationId xmlns:a16="http://schemas.microsoft.com/office/drawing/2014/main" id="{661FF6E8-E6A4-313B-FCFB-B11BF6A6C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750" y="2666400"/>
            <a:ext cx="8250499" cy="811367"/>
          </a:xfrm>
          <a:prstGeom prst="rect">
            <a:avLst/>
          </a:prstGeom>
        </p:spPr>
        <p:txBody>
          <a:bodyPr wrap="square" lIns="0" tIns="72000" rIns="0" bIns="0" anchor="ctr">
            <a:spAutoFit/>
          </a:bodyPr>
          <a:lstStyle>
            <a:lvl1pPr algn="ctr">
              <a:lnSpc>
                <a:spcPct val="100000"/>
              </a:lnSpc>
              <a:defRPr sz="4800" b="1" i="0" cap="all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Ďakujeme za pozornosť</a:t>
            </a:r>
          </a:p>
        </p:txBody>
      </p:sp>
      <p:sp>
        <p:nvSpPr>
          <p:cNvPr id="11" name="BlokTextu 3">
            <a:extLst>
              <a:ext uri="{FF2B5EF4-FFF2-40B4-BE49-F238E27FC236}">
                <a16:creationId xmlns:a16="http://schemas.microsoft.com/office/drawing/2014/main" id="{4D4A2615-1113-CDBE-5CDB-3685B600C6ED}"/>
              </a:ext>
            </a:extLst>
          </p:cNvPr>
          <p:cNvSpPr txBox="1"/>
          <p:nvPr userDrawn="1"/>
        </p:nvSpPr>
        <p:spPr>
          <a:xfrm>
            <a:off x="4159249" y="-1219124"/>
            <a:ext cx="3556000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sk-SK" dirty="0"/>
              <a:t>Predelová strana</a:t>
            </a: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id="{A513E719-2239-3E8A-D6F9-081E663275D1}"/>
              </a:ext>
            </a:extLst>
          </p:cNvPr>
          <p:cNvSpPr/>
          <p:nvPr userDrawn="1"/>
        </p:nvSpPr>
        <p:spPr>
          <a:xfrm>
            <a:off x="0" y="0"/>
            <a:ext cx="12192000" cy="97536"/>
          </a:xfrm>
          <a:prstGeom prst="rect">
            <a:avLst/>
          </a:prstGeom>
          <a:gradFill>
            <a:gsLst>
              <a:gs pos="33000">
                <a:schemeClr val="accent1"/>
              </a:gs>
              <a:gs pos="68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BC9BEF0-A895-51EE-011C-0E8F697FE2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27" y="5868056"/>
            <a:ext cx="848413" cy="46809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7691C0F-AC2F-209E-13AC-D7BEC0417A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8" y="5715304"/>
            <a:ext cx="2208021" cy="7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20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Rozloženie obsahu">
    <p:bg>
      <p:bgPr>
        <a:solidFill>
          <a:schemeClr val="bg1">
            <a:alpha val="5665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3EA7869-98FC-BF69-B4A1-EE790F6C4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2" b="8412"/>
          <a:stretch/>
        </p:blipFill>
        <p:spPr>
          <a:xfrm>
            <a:off x="0" y="97536"/>
            <a:ext cx="12192000" cy="6760464"/>
          </a:xfrm>
          <a:prstGeom prst="rect">
            <a:avLst/>
          </a:prstGeom>
        </p:spPr>
      </p:pic>
      <p:sp>
        <p:nvSpPr>
          <p:cNvPr id="11" name="BlokTextu 3">
            <a:extLst>
              <a:ext uri="{FF2B5EF4-FFF2-40B4-BE49-F238E27FC236}">
                <a16:creationId xmlns:a16="http://schemas.microsoft.com/office/drawing/2014/main" id="{4D4A2615-1113-CDBE-5CDB-3685B600C6ED}"/>
              </a:ext>
            </a:extLst>
          </p:cNvPr>
          <p:cNvSpPr txBox="1"/>
          <p:nvPr userDrawn="1"/>
        </p:nvSpPr>
        <p:spPr>
          <a:xfrm>
            <a:off x="4159249" y="-1219124"/>
            <a:ext cx="3556000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sk-SK" dirty="0"/>
              <a:t>Predelová strana</a:t>
            </a:r>
          </a:p>
        </p:txBody>
      </p:sp>
      <p:sp>
        <p:nvSpPr>
          <p:cNvPr id="13" name="Pravouholník 12">
            <a:extLst>
              <a:ext uri="{FF2B5EF4-FFF2-40B4-BE49-F238E27FC236}">
                <a16:creationId xmlns:a16="http://schemas.microsoft.com/office/drawing/2014/main" id="{AA66D6E5-F5BA-4F78-575D-A1D48951F77A}"/>
              </a:ext>
            </a:extLst>
          </p:cNvPr>
          <p:cNvSpPr/>
          <p:nvPr userDrawn="1"/>
        </p:nvSpPr>
        <p:spPr>
          <a:xfrm>
            <a:off x="2311614" y="2806700"/>
            <a:ext cx="7568773" cy="1689100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ctr">
            <a:noAutofit/>
          </a:bodyPr>
          <a:lstStyle/>
          <a:p>
            <a:pPr algn="ctr"/>
            <a:endParaRPr lang="sk-SK" sz="1600" cap="all" spc="3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atin typeface="+mj-lt"/>
            </a:endParaRPr>
          </a:p>
        </p:txBody>
      </p:sp>
      <p:sp>
        <p:nvSpPr>
          <p:cNvPr id="15" name="Title 35">
            <a:extLst>
              <a:ext uri="{FF2B5EF4-FFF2-40B4-BE49-F238E27FC236}">
                <a16:creationId xmlns:a16="http://schemas.microsoft.com/office/drawing/2014/main" id="{9F019262-3913-F8B2-9E2B-94B00A6DD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1033" y="2791149"/>
            <a:ext cx="5769934" cy="1535975"/>
          </a:xfrm>
          <a:prstGeom prst="rect">
            <a:avLst/>
          </a:prstGeom>
        </p:spPr>
        <p:txBody>
          <a:bodyPr wrap="square" lIns="0" tIns="180000" rIns="0" bIns="0" anchor="ctr">
            <a:spAutoFit/>
          </a:bodyPr>
          <a:lstStyle>
            <a:lvl1pPr algn="ctr">
              <a:lnSpc>
                <a:spcPct val="100000"/>
              </a:lnSpc>
              <a:defRPr sz="4400" b="1" i="0" cap="all" spc="0" baseline="0">
                <a:gradFill>
                  <a:gsLst>
                    <a:gs pos="21000">
                      <a:schemeClr val="accent1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 err="1"/>
              <a:t>ĎAKUjeMe</a:t>
            </a:r>
            <a:r>
              <a:rPr lang="sk-SK" dirty="0"/>
              <a:t> za pozornosť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C15DC9BF-1DA1-D089-6067-F0275D3F93C7}"/>
              </a:ext>
            </a:extLst>
          </p:cNvPr>
          <p:cNvSpPr/>
          <p:nvPr userDrawn="1"/>
        </p:nvSpPr>
        <p:spPr>
          <a:xfrm>
            <a:off x="0" y="0"/>
            <a:ext cx="12192000" cy="97536"/>
          </a:xfrm>
          <a:prstGeom prst="rect">
            <a:avLst/>
          </a:prstGeom>
          <a:gradFill>
            <a:gsLst>
              <a:gs pos="33000">
                <a:schemeClr val="accent1"/>
              </a:gs>
              <a:gs pos="68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sk-SK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4AC7D838-4B75-ADBB-A562-773B535A16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27" y="5934699"/>
            <a:ext cx="848413" cy="46809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31B8052F-ACC3-38FD-2D24-AEEBDD2EB6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8" y="5781947"/>
            <a:ext cx="2208021" cy="7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0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Rozloženie obsah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51FECDAA-4903-0078-746E-52E495452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073" y="665"/>
            <a:ext cx="12213428" cy="6850969"/>
          </a:xfrm>
          <a:prstGeom prst="rect">
            <a:avLst/>
          </a:prstGeom>
        </p:spPr>
      </p:pic>
      <p:sp>
        <p:nvSpPr>
          <p:cNvPr id="2" name="BlokTextu 3">
            <a:extLst>
              <a:ext uri="{FF2B5EF4-FFF2-40B4-BE49-F238E27FC236}">
                <a16:creationId xmlns:a16="http://schemas.microsoft.com/office/drawing/2014/main" id="{2DFC0297-702A-E62A-1AC0-DCCF05123AD3}"/>
              </a:ext>
            </a:extLst>
          </p:cNvPr>
          <p:cNvSpPr txBox="1"/>
          <p:nvPr userDrawn="1"/>
        </p:nvSpPr>
        <p:spPr>
          <a:xfrm>
            <a:off x="4660900" y="-706644"/>
            <a:ext cx="3556000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sk-SK" b="0" i="0" dirty="0">
                <a:latin typeface="Arial" panose="020B0604020202020204" pitchFamily="34" charset="0"/>
                <a:cs typeface="Arial" panose="020B0604020202020204" pitchFamily="34" charset="0"/>
              </a:rPr>
              <a:t>ÚVODNÝ SLAJD</a:t>
            </a:r>
          </a:p>
        </p:txBody>
      </p:sp>
      <p:sp>
        <p:nvSpPr>
          <p:cNvPr id="19" name="Pravouholník 18">
            <a:extLst>
              <a:ext uri="{FF2B5EF4-FFF2-40B4-BE49-F238E27FC236}">
                <a16:creationId xmlns:a16="http://schemas.microsoft.com/office/drawing/2014/main" id="{BDA49253-C5E0-F92E-28D4-8372DA187865}"/>
              </a:ext>
            </a:extLst>
          </p:cNvPr>
          <p:cNvSpPr/>
          <p:nvPr userDrawn="1"/>
        </p:nvSpPr>
        <p:spPr>
          <a:xfrm>
            <a:off x="2311612" y="3255934"/>
            <a:ext cx="7568773" cy="1475082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ctr">
            <a:noAutofit/>
          </a:bodyPr>
          <a:lstStyle/>
          <a:p>
            <a:pPr algn="ctr"/>
            <a:endParaRPr lang="sk-SK" sz="1600" cap="all" spc="3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atin typeface="+mj-lt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48F010A-F8E7-18D4-38C9-C145ECAA7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57" y="400948"/>
            <a:ext cx="959758" cy="529522"/>
          </a:xfrm>
          <a:prstGeom prst="rect">
            <a:avLst/>
          </a:prstGeom>
        </p:spPr>
      </p:pic>
      <p:sp>
        <p:nvSpPr>
          <p:cNvPr id="7" name="Title 35">
            <a:extLst>
              <a:ext uri="{FF2B5EF4-FFF2-40B4-BE49-F238E27FC236}">
                <a16:creationId xmlns:a16="http://schemas.microsoft.com/office/drawing/2014/main" id="{EA4F5D6F-41EE-F2C1-8842-12F26B6F7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1031" y="3564042"/>
            <a:ext cx="5769934" cy="858866"/>
          </a:xfrm>
          <a:prstGeom prst="rect">
            <a:avLst/>
          </a:prstGeom>
        </p:spPr>
        <p:txBody>
          <a:bodyPr wrap="square" lIns="0" tIns="180000" rIns="0" bIns="0" anchor="ctr">
            <a:spAutoFit/>
          </a:bodyPr>
          <a:lstStyle>
            <a:lvl1pPr algn="ctr">
              <a:lnSpc>
                <a:spcPct val="100000"/>
              </a:lnSpc>
              <a:defRPr sz="4400" b="1" i="0" cap="all" spc="0" baseline="0">
                <a:gradFill>
                  <a:gsLst>
                    <a:gs pos="21000">
                      <a:srgbClr val="BE1E2D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NADPIS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F2A0BA8F-3C34-F5BE-279F-C94E2FBBD3CE}"/>
              </a:ext>
            </a:extLst>
          </p:cNvPr>
          <p:cNvSpPr/>
          <p:nvPr userDrawn="1"/>
        </p:nvSpPr>
        <p:spPr>
          <a:xfrm>
            <a:off x="0" y="0"/>
            <a:ext cx="12192000" cy="97536"/>
          </a:xfrm>
          <a:prstGeom prst="rect">
            <a:avLst/>
          </a:prstGeom>
          <a:gradFill>
            <a:gsLst>
              <a:gs pos="32000">
                <a:schemeClr val="accent1"/>
              </a:gs>
              <a:gs pos="68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sk-SK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F2203DF0-1814-F03A-D786-59E5312C9C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5967416"/>
            <a:ext cx="2345595" cy="8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2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Rozloženie obsah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E318A4DA-7E01-503C-61E4-669DE1450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5" b="1011"/>
          <a:stretch/>
        </p:blipFill>
        <p:spPr>
          <a:xfrm>
            <a:off x="0" y="97536"/>
            <a:ext cx="12192002" cy="6760464"/>
          </a:xfrm>
          <a:prstGeom prst="rect">
            <a:avLst/>
          </a:prstGeom>
        </p:spPr>
      </p:pic>
      <p:sp>
        <p:nvSpPr>
          <p:cNvPr id="23" name="BlokTextu 3">
            <a:extLst>
              <a:ext uri="{FF2B5EF4-FFF2-40B4-BE49-F238E27FC236}">
                <a16:creationId xmlns:a16="http://schemas.microsoft.com/office/drawing/2014/main" id="{023A94BA-4847-80D6-26A1-384C6F15F30C}"/>
              </a:ext>
            </a:extLst>
          </p:cNvPr>
          <p:cNvSpPr txBox="1"/>
          <p:nvPr userDrawn="1"/>
        </p:nvSpPr>
        <p:spPr>
          <a:xfrm>
            <a:off x="4327524" y="-485045"/>
            <a:ext cx="3556000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sk-SK" b="0" i="0" dirty="0">
                <a:latin typeface="Arial" panose="020B0604020202020204" pitchFamily="34" charset="0"/>
                <a:cs typeface="Arial" panose="020B0604020202020204" pitchFamily="34" charset="0"/>
              </a:rPr>
              <a:t>ÚVODNÝ SLAJD</a:t>
            </a:r>
          </a:p>
        </p:txBody>
      </p:sp>
      <p:sp>
        <p:nvSpPr>
          <p:cNvPr id="7" name="Pravouholník 6">
            <a:extLst>
              <a:ext uri="{FF2B5EF4-FFF2-40B4-BE49-F238E27FC236}">
                <a16:creationId xmlns:a16="http://schemas.microsoft.com/office/drawing/2014/main" id="{B945CA22-AB32-FDBE-B4B0-77CAF5855F95}"/>
              </a:ext>
            </a:extLst>
          </p:cNvPr>
          <p:cNvSpPr/>
          <p:nvPr userDrawn="1"/>
        </p:nvSpPr>
        <p:spPr>
          <a:xfrm>
            <a:off x="1328681" y="1976245"/>
            <a:ext cx="9639300" cy="3098799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ctr">
            <a:noAutofit/>
          </a:bodyPr>
          <a:lstStyle/>
          <a:p>
            <a:pPr algn="ctr"/>
            <a:endParaRPr lang="sk-SK" sz="1600" cap="all" spc="3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atin typeface="+mj-lt"/>
            </a:endParaRPr>
          </a:p>
        </p:txBody>
      </p:sp>
      <p:sp>
        <p:nvSpPr>
          <p:cNvPr id="8" name="Title 35">
            <a:extLst>
              <a:ext uri="{FF2B5EF4-FFF2-40B4-BE49-F238E27FC236}">
                <a16:creationId xmlns:a16="http://schemas.microsoft.com/office/drawing/2014/main" id="{B15FED1A-9334-DED6-4D23-48D84584B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579" y="2999568"/>
            <a:ext cx="8556843" cy="858866"/>
          </a:xfrm>
          <a:prstGeom prst="rect">
            <a:avLst/>
          </a:prstGeom>
        </p:spPr>
        <p:txBody>
          <a:bodyPr wrap="square" lIns="0" tIns="180000" rIns="0" bIns="0" anchor="ctr">
            <a:spAutoFit/>
          </a:bodyPr>
          <a:lstStyle>
            <a:lvl1pPr algn="ctr">
              <a:lnSpc>
                <a:spcPct val="100000"/>
              </a:lnSpc>
              <a:defRPr sz="4400" b="1" i="0" cap="all" spc="0" baseline="0">
                <a:gradFill>
                  <a:gsLst>
                    <a:gs pos="21000">
                      <a:schemeClr val="accent1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Nadpis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C76C0567-926C-08B4-1BB2-853E2C78559A}"/>
              </a:ext>
            </a:extLst>
          </p:cNvPr>
          <p:cNvSpPr/>
          <p:nvPr userDrawn="1"/>
        </p:nvSpPr>
        <p:spPr>
          <a:xfrm>
            <a:off x="0" y="0"/>
            <a:ext cx="12192000" cy="97536"/>
          </a:xfrm>
          <a:prstGeom prst="rect">
            <a:avLst/>
          </a:prstGeom>
          <a:gradFill>
            <a:gsLst>
              <a:gs pos="33000">
                <a:schemeClr val="accent3"/>
              </a:gs>
              <a:gs pos="68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sk-SK" dirty="0"/>
          </a:p>
        </p:txBody>
      </p:sp>
      <p:sp>
        <p:nvSpPr>
          <p:cNvPr id="32" name="Zástupný text 31">
            <a:extLst>
              <a:ext uri="{FF2B5EF4-FFF2-40B4-BE49-F238E27FC236}">
                <a16:creationId xmlns:a16="http://schemas.microsoft.com/office/drawing/2014/main" id="{BFBA2F27-BF40-3757-84BD-6A44392352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8682" y="4127054"/>
            <a:ext cx="9639299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PODNADPIS</a:t>
            </a:r>
          </a:p>
        </p:txBody>
      </p:sp>
      <p:sp>
        <p:nvSpPr>
          <p:cNvPr id="33" name="Zástupný text 31">
            <a:extLst>
              <a:ext uri="{FF2B5EF4-FFF2-40B4-BE49-F238E27FC236}">
                <a16:creationId xmlns:a16="http://schemas.microsoft.com/office/drawing/2014/main" id="{74498668-128C-F2AC-75E1-6666081836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7579" y="2451546"/>
            <a:ext cx="4278421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Autor</a:t>
            </a:r>
          </a:p>
        </p:txBody>
      </p:sp>
      <p:sp>
        <p:nvSpPr>
          <p:cNvPr id="34" name="Zástupný text 31">
            <a:extLst>
              <a:ext uri="{FF2B5EF4-FFF2-40B4-BE49-F238E27FC236}">
                <a16:creationId xmlns:a16="http://schemas.microsoft.com/office/drawing/2014/main" id="{DDC7FF28-4B8B-9BD0-17B1-623BAFB47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0179" y="2451546"/>
            <a:ext cx="4278421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k-SK" dirty="0" err="1"/>
              <a:t>dd</a:t>
            </a:r>
            <a:r>
              <a:rPr lang="sk-SK" dirty="0"/>
              <a:t> mm </a:t>
            </a:r>
            <a:r>
              <a:rPr lang="sk-SK" dirty="0" err="1"/>
              <a:t>rrrr</a:t>
            </a:r>
            <a:endParaRPr lang="sk-SK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D80827A3-AF20-2773-3CE2-B58129C48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8" y="5831919"/>
            <a:ext cx="2208021" cy="77359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881152A9-3CAE-A1A3-C212-CB3CC9F642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81" y="6013134"/>
            <a:ext cx="745236" cy="411165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FCB04CC0-76F5-34E0-020B-97987A8A7945}"/>
              </a:ext>
            </a:extLst>
          </p:cNvPr>
          <p:cNvSpPr txBox="1"/>
          <p:nvPr userDrawn="1"/>
        </p:nvSpPr>
        <p:spPr>
          <a:xfrm>
            <a:off x="-2658140" y="813675"/>
            <a:ext cx="70532" cy="307777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sk-SK" sz="2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197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3">
            <a:extLst>
              <a:ext uri="{FF2B5EF4-FFF2-40B4-BE49-F238E27FC236}">
                <a16:creationId xmlns:a16="http://schemas.microsoft.com/office/drawing/2014/main" id="{CA25BAAA-E6F1-0795-8F61-F0AD04EF1885}"/>
              </a:ext>
            </a:extLst>
          </p:cNvPr>
          <p:cNvSpPr txBox="1"/>
          <p:nvPr userDrawn="1"/>
        </p:nvSpPr>
        <p:spPr>
          <a:xfrm>
            <a:off x="4318000" y="-363331"/>
            <a:ext cx="3556000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sk-SK" b="0" i="0" dirty="0">
                <a:latin typeface="Arial" panose="020B0604020202020204" pitchFamily="34" charset="0"/>
                <a:cs typeface="Arial" panose="020B0604020202020204" pitchFamily="34" charset="0"/>
              </a:rPr>
              <a:t>VŠEOBECNÝ SLAJD S TEXTOM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34017707-C29D-D51F-D005-756010981886}"/>
              </a:ext>
            </a:extLst>
          </p:cNvPr>
          <p:cNvSpPr txBox="1"/>
          <p:nvPr userDrawn="1"/>
        </p:nvSpPr>
        <p:spPr>
          <a:xfrm>
            <a:off x="0" y="109504"/>
            <a:ext cx="12192000" cy="774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endParaRPr lang="sk-SK" sz="2800" spc="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itle 35">
            <a:extLst>
              <a:ext uri="{FF2B5EF4-FFF2-40B4-BE49-F238E27FC236}">
                <a16:creationId xmlns:a16="http://schemas.microsoft.com/office/drawing/2014/main" id="{3AB946FD-AF9B-2D17-59F7-ACC08F5A3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5041" y="0"/>
            <a:ext cx="8061918" cy="797311"/>
          </a:xfrm>
          <a:prstGeom prst="rect">
            <a:avLst/>
          </a:prstGeom>
        </p:spPr>
        <p:txBody>
          <a:bodyPr wrap="square" lIns="0" tIns="180000" rIns="0" bIns="0" anchor="ctr">
            <a:spAutoFit/>
          </a:bodyPr>
          <a:lstStyle>
            <a:lvl1pPr algn="ctr">
              <a:lnSpc>
                <a:spcPct val="100000"/>
              </a:lnSpc>
              <a:defRPr sz="4000" b="1" i="0" cap="all" spc="0" baseline="0">
                <a:gradFill>
                  <a:gsLst>
                    <a:gs pos="21000">
                      <a:schemeClr val="accent1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Nadpis</a:t>
            </a:r>
          </a:p>
        </p:txBody>
      </p:sp>
      <p:sp>
        <p:nvSpPr>
          <p:cNvPr id="4" name="Zástupný text 31">
            <a:extLst>
              <a:ext uri="{FF2B5EF4-FFF2-40B4-BE49-F238E27FC236}">
                <a16:creationId xmlns:a16="http://schemas.microsoft.com/office/drawing/2014/main" id="{3922A915-A29D-4F04-1773-4F2C73BFA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6351" y="1056808"/>
            <a:ext cx="9639299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PODNADPIS</a:t>
            </a:r>
          </a:p>
        </p:txBody>
      </p:sp>
      <p:sp>
        <p:nvSpPr>
          <p:cNvPr id="6" name="Zástupný text 31">
            <a:extLst>
              <a:ext uri="{FF2B5EF4-FFF2-40B4-BE49-F238E27FC236}">
                <a16:creationId xmlns:a16="http://schemas.microsoft.com/office/drawing/2014/main" id="{52A309A6-FF43-BD6E-057E-1244556B71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073" y="1852356"/>
            <a:ext cx="10409978" cy="15766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Text text text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20FC01AD-5BD1-3560-98E9-E53758178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813" y="3860800"/>
            <a:ext cx="10409237" cy="2235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Text text text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03A8F8F-82ED-8396-5E98-95767FD84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4" y="188577"/>
            <a:ext cx="1760435" cy="616779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0CED7E02-C89F-B8A6-D915-8A43B8E02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50" y="334261"/>
            <a:ext cx="598340" cy="3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3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holník 6">
            <a:extLst>
              <a:ext uri="{FF2B5EF4-FFF2-40B4-BE49-F238E27FC236}">
                <a16:creationId xmlns:a16="http://schemas.microsoft.com/office/drawing/2014/main" id="{1C14836E-E743-C985-8684-F0D6C77BFF21}"/>
              </a:ext>
            </a:extLst>
          </p:cNvPr>
          <p:cNvSpPr/>
          <p:nvPr userDrawn="1"/>
        </p:nvSpPr>
        <p:spPr>
          <a:xfrm>
            <a:off x="0" y="884432"/>
            <a:ext cx="12192000" cy="5973568"/>
          </a:xfrm>
          <a:prstGeom prst="rect">
            <a:avLst/>
          </a:pr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ctr">
            <a:noAutofit/>
          </a:bodyPr>
          <a:lstStyle/>
          <a:p>
            <a:pPr algn="ctr"/>
            <a:endParaRPr lang="sk-SK" sz="1600" cap="all" spc="3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atin typeface="+mj-lt"/>
            </a:endParaRPr>
          </a:p>
        </p:txBody>
      </p:sp>
      <p:sp>
        <p:nvSpPr>
          <p:cNvPr id="2" name="BlokTextu 3">
            <a:extLst>
              <a:ext uri="{FF2B5EF4-FFF2-40B4-BE49-F238E27FC236}">
                <a16:creationId xmlns:a16="http://schemas.microsoft.com/office/drawing/2014/main" id="{CA25BAAA-E6F1-0795-8F61-F0AD04EF1885}"/>
              </a:ext>
            </a:extLst>
          </p:cNvPr>
          <p:cNvSpPr txBox="1"/>
          <p:nvPr userDrawn="1"/>
        </p:nvSpPr>
        <p:spPr>
          <a:xfrm>
            <a:off x="4318000" y="-363331"/>
            <a:ext cx="3556000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sk-SK" b="0" i="0" dirty="0">
                <a:latin typeface="Arial" panose="020B0604020202020204" pitchFamily="34" charset="0"/>
                <a:cs typeface="Arial" panose="020B0604020202020204" pitchFamily="34" charset="0"/>
              </a:rPr>
              <a:t>VŠEOBECNÝ SLAJD S TEXTOM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34017707-C29D-D51F-D005-756010981886}"/>
              </a:ext>
            </a:extLst>
          </p:cNvPr>
          <p:cNvSpPr txBox="1"/>
          <p:nvPr userDrawn="1"/>
        </p:nvSpPr>
        <p:spPr>
          <a:xfrm>
            <a:off x="0" y="109504"/>
            <a:ext cx="12192000" cy="774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endParaRPr lang="sk-SK" sz="2800" spc="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itle 35">
            <a:extLst>
              <a:ext uri="{FF2B5EF4-FFF2-40B4-BE49-F238E27FC236}">
                <a16:creationId xmlns:a16="http://schemas.microsoft.com/office/drawing/2014/main" id="{3AB946FD-AF9B-2D17-59F7-ACC08F5A3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579" y="0"/>
            <a:ext cx="8556843" cy="797311"/>
          </a:xfrm>
          <a:prstGeom prst="rect">
            <a:avLst/>
          </a:prstGeom>
        </p:spPr>
        <p:txBody>
          <a:bodyPr wrap="square" lIns="0" tIns="180000" rIns="0" bIns="0" anchor="ctr">
            <a:spAutoFit/>
          </a:bodyPr>
          <a:lstStyle>
            <a:lvl1pPr algn="ctr">
              <a:lnSpc>
                <a:spcPct val="100000"/>
              </a:lnSpc>
              <a:defRPr sz="4000" b="1" i="0" cap="all" spc="0" baseline="0">
                <a:gradFill>
                  <a:gsLst>
                    <a:gs pos="21000">
                      <a:schemeClr val="accent1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Nadpis</a:t>
            </a:r>
          </a:p>
        </p:txBody>
      </p:sp>
      <p:sp>
        <p:nvSpPr>
          <p:cNvPr id="4" name="Zástupný text 31">
            <a:extLst>
              <a:ext uri="{FF2B5EF4-FFF2-40B4-BE49-F238E27FC236}">
                <a16:creationId xmlns:a16="http://schemas.microsoft.com/office/drawing/2014/main" id="{3922A915-A29D-4F04-1773-4F2C73BFA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6351" y="1056808"/>
            <a:ext cx="9639299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PODNADPIS</a:t>
            </a:r>
          </a:p>
        </p:txBody>
      </p:sp>
      <p:sp>
        <p:nvSpPr>
          <p:cNvPr id="6" name="Zástupný text 31">
            <a:extLst>
              <a:ext uri="{FF2B5EF4-FFF2-40B4-BE49-F238E27FC236}">
                <a16:creationId xmlns:a16="http://schemas.microsoft.com/office/drawing/2014/main" id="{52A309A6-FF43-BD6E-057E-1244556B71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073" y="1852356"/>
            <a:ext cx="10409978" cy="15766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Text text text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20FC01AD-5BD1-3560-98E9-E53758178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813" y="3860800"/>
            <a:ext cx="10409237" cy="2235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Text text text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9F7057C-9DD5-49DF-32C8-A52E40F06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4" y="188572"/>
            <a:ext cx="1760435" cy="616779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338C03A0-3745-4716-8DF5-F25E6605D0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50" y="334256"/>
            <a:ext cx="598340" cy="3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8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6AC4F62A-1C42-6986-8E85-54E1F9036C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35153" r="17845"/>
          <a:stretch/>
        </p:blipFill>
        <p:spPr>
          <a:xfrm>
            <a:off x="0" y="97536"/>
            <a:ext cx="12195908" cy="6760464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A66695CC-4FC1-5C4B-B112-A8C040938410}"/>
              </a:ext>
            </a:extLst>
          </p:cNvPr>
          <p:cNvSpPr/>
          <p:nvPr userDrawn="1"/>
        </p:nvSpPr>
        <p:spPr>
          <a:xfrm>
            <a:off x="0" y="2324100"/>
            <a:ext cx="12192000" cy="2209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sk-SK"/>
          </a:p>
        </p:txBody>
      </p:sp>
      <p:sp>
        <p:nvSpPr>
          <p:cNvPr id="3" name="Title 35">
            <a:extLst>
              <a:ext uri="{FF2B5EF4-FFF2-40B4-BE49-F238E27FC236}">
                <a16:creationId xmlns:a16="http://schemas.microsoft.com/office/drawing/2014/main" id="{661FF6E8-E6A4-313B-FCFB-B11BF6A6C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5126" y="2985217"/>
            <a:ext cx="8321748" cy="811367"/>
          </a:xfrm>
          <a:prstGeom prst="rect">
            <a:avLst/>
          </a:prstGeom>
        </p:spPr>
        <p:txBody>
          <a:bodyPr wrap="square" lIns="0" tIns="72000" rIns="0" bIns="0" anchor="ctr">
            <a:spAutoFit/>
          </a:bodyPr>
          <a:lstStyle>
            <a:lvl1pPr algn="ctr">
              <a:lnSpc>
                <a:spcPct val="100000"/>
              </a:lnSpc>
              <a:defRPr sz="4800" b="1" i="0" cap="all" spc="0" baseline="0">
                <a:gradFill>
                  <a:gsLst>
                    <a:gs pos="21000">
                      <a:schemeClr val="accent1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NADPIS</a:t>
            </a:r>
          </a:p>
        </p:txBody>
      </p:sp>
      <p:sp>
        <p:nvSpPr>
          <p:cNvPr id="11" name="BlokTextu 3">
            <a:extLst>
              <a:ext uri="{FF2B5EF4-FFF2-40B4-BE49-F238E27FC236}">
                <a16:creationId xmlns:a16="http://schemas.microsoft.com/office/drawing/2014/main" id="{4D4A2615-1113-CDBE-5CDB-3685B600C6ED}"/>
              </a:ext>
            </a:extLst>
          </p:cNvPr>
          <p:cNvSpPr txBox="1"/>
          <p:nvPr userDrawn="1"/>
        </p:nvSpPr>
        <p:spPr>
          <a:xfrm>
            <a:off x="4159249" y="-1219124"/>
            <a:ext cx="3556000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sk-SK" dirty="0"/>
              <a:t>Predelová strana</a:t>
            </a: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0A5251D8-EAC8-F20A-596D-0930DF649D23}"/>
              </a:ext>
            </a:extLst>
          </p:cNvPr>
          <p:cNvSpPr/>
          <p:nvPr userDrawn="1"/>
        </p:nvSpPr>
        <p:spPr>
          <a:xfrm>
            <a:off x="0" y="0"/>
            <a:ext cx="12192000" cy="97536"/>
          </a:xfrm>
          <a:prstGeom prst="rect">
            <a:avLst/>
          </a:prstGeom>
          <a:gradFill>
            <a:gsLst>
              <a:gs pos="33000">
                <a:schemeClr val="accent1"/>
              </a:gs>
              <a:gs pos="68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sk-SK" dirty="0"/>
          </a:p>
        </p:txBody>
      </p:sp>
      <p:sp>
        <p:nvSpPr>
          <p:cNvPr id="4" name="Zástupný text 31">
            <a:extLst>
              <a:ext uri="{FF2B5EF4-FFF2-40B4-BE49-F238E27FC236}">
                <a16:creationId xmlns:a16="http://schemas.microsoft.com/office/drawing/2014/main" id="{57DAA31B-08C0-A9FD-362E-0AA12754D8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125" y="3961556"/>
            <a:ext cx="8321749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PODNADPIS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33EC66E-62AF-8894-542A-471D3CC373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8" y="307617"/>
            <a:ext cx="2208021" cy="773594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9949FDC-97E0-55B4-909E-9CD856CDC9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81" y="488832"/>
            <a:ext cx="745236" cy="4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9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Rozloženie obsahu">
    <p:bg>
      <p:bgPr>
        <a:solidFill>
          <a:schemeClr val="bg1">
            <a:alpha val="7874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B128842-EE11-CFB3-8EB1-6784C11F8E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3" b="29203"/>
          <a:stretch/>
        </p:blipFill>
        <p:spPr>
          <a:xfrm>
            <a:off x="1" y="97535"/>
            <a:ext cx="12192000" cy="6760465"/>
          </a:xfrm>
          <a:prstGeom prst="rect">
            <a:avLst/>
          </a:prstGeom>
        </p:spPr>
      </p:pic>
      <p:sp>
        <p:nvSpPr>
          <p:cNvPr id="13" name="Pravouholník 12">
            <a:extLst>
              <a:ext uri="{FF2B5EF4-FFF2-40B4-BE49-F238E27FC236}">
                <a16:creationId xmlns:a16="http://schemas.microsoft.com/office/drawing/2014/main" id="{8D0BCC98-BDE4-367B-C8BF-6E718B8DC0A5}"/>
              </a:ext>
            </a:extLst>
          </p:cNvPr>
          <p:cNvSpPr/>
          <p:nvPr userDrawn="1"/>
        </p:nvSpPr>
        <p:spPr>
          <a:xfrm>
            <a:off x="-200" y="2324100"/>
            <a:ext cx="12192000" cy="2209800"/>
          </a:xfrm>
          <a:prstGeom prst="rect">
            <a:avLst/>
          </a:prstGeom>
          <a:solidFill>
            <a:schemeClr val="bg1">
              <a:alpha val="90000"/>
            </a:schemeClr>
          </a:solidFill>
          <a:effectLst/>
        </p:spPr>
        <p:txBody>
          <a:bodyPr wrap="square" lIns="72000" tIns="0" rIns="72000" bIns="0" rtlCol="0" anchor="ctr">
            <a:noAutofit/>
          </a:bodyPr>
          <a:lstStyle/>
          <a:p>
            <a:pPr algn="ctr"/>
            <a:r>
              <a:rPr lang="sk-SK" sz="1600" cap="all" spc="3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lt"/>
              </a:rPr>
              <a:t>    </a:t>
            </a:r>
          </a:p>
        </p:txBody>
      </p:sp>
      <p:sp>
        <p:nvSpPr>
          <p:cNvPr id="16" name="Title 35">
            <a:extLst>
              <a:ext uri="{FF2B5EF4-FFF2-40B4-BE49-F238E27FC236}">
                <a16:creationId xmlns:a16="http://schemas.microsoft.com/office/drawing/2014/main" id="{ADAF16F5-4F2A-8689-0639-4EE10C74E8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5126" y="2985217"/>
            <a:ext cx="8321748" cy="811367"/>
          </a:xfrm>
          <a:prstGeom prst="rect">
            <a:avLst/>
          </a:prstGeom>
        </p:spPr>
        <p:txBody>
          <a:bodyPr wrap="square" lIns="0" tIns="72000" rIns="0" bIns="0" anchor="ctr">
            <a:spAutoFit/>
          </a:bodyPr>
          <a:lstStyle>
            <a:lvl1pPr algn="ctr">
              <a:lnSpc>
                <a:spcPct val="100000"/>
              </a:lnSpc>
              <a:defRPr sz="4800" b="1" i="0" cap="all" spc="0" baseline="0">
                <a:gradFill>
                  <a:gsLst>
                    <a:gs pos="21000">
                      <a:schemeClr val="accent1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NADPIS</a:t>
            </a:r>
          </a:p>
        </p:txBody>
      </p:sp>
      <p:sp>
        <p:nvSpPr>
          <p:cNvPr id="19" name="BlokTextu 3">
            <a:extLst>
              <a:ext uri="{FF2B5EF4-FFF2-40B4-BE49-F238E27FC236}">
                <a16:creationId xmlns:a16="http://schemas.microsoft.com/office/drawing/2014/main" id="{39418CF4-2553-DFD1-A8C4-C7B1CC8E451D}"/>
              </a:ext>
            </a:extLst>
          </p:cNvPr>
          <p:cNvSpPr txBox="1"/>
          <p:nvPr userDrawn="1"/>
        </p:nvSpPr>
        <p:spPr>
          <a:xfrm>
            <a:off x="4139152" y="-634302"/>
            <a:ext cx="3556000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sk-SK" dirty="0"/>
              <a:t>Predelová strana</a:t>
            </a: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21D189DE-0153-E42C-6FFD-487BEAFBFD98}"/>
              </a:ext>
            </a:extLst>
          </p:cNvPr>
          <p:cNvSpPr/>
          <p:nvPr userDrawn="1"/>
        </p:nvSpPr>
        <p:spPr>
          <a:xfrm>
            <a:off x="0" y="0"/>
            <a:ext cx="12192000" cy="97536"/>
          </a:xfrm>
          <a:prstGeom prst="rect">
            <a:avLst/>
          </a:prstGeom>
          <a:gradFill>
            <a:gsLst>
              <a:gs pos="33000">
                <a:schemeClr val="accent1"/>
              </a:gs>
              <a:gs pos="68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sk-SK" dirty="0"/>
          </a:p>
        </p:txBody>
      </p:sp>
      <p:sp>
        <p:nvSpPr>
          <p:cNvPr id="3" name="Zástupný text 31">
            <a:extLst>
              <a:ext uri="{FF2B5EF4-FFF2-40B4-BE49-F238E27FC236}">
                <a16:creationId xmlns:a16="http://schemas.microsoft.com/office/drawing/2014/main" id="{AF6A281E-2F63-0857-8621-C6C69D14E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125" y="3961556"/>
            <a:ext cx="8321749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PODNADPIS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3E5C6E0-1F69-4B24-4FC4-15F91FA6A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0" y="272772"/>
            <a:ext cx="2208021" cy="77359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7EC0236-331D-F70F-F2F0-3198DBEF5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373" y="453987"/>
            <a:ext cx="745236" cy="4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4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509A6512-9487-5274-627C-10D05E835B48}"/>
              </a:ext>
            </a:extLst>
          </p:cNvPr>
          <p:cNvSpPr txBox="1"/>
          <p:nvPr userDrawn="1"/>
        </p:nvSpPr>
        <p:spPr>
          <a:xfrm>
            <a:off x="0" y="109504"/>
            <a:ext cx="12192000" cy="774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endParaRPr lang="sk-SK" sz="2800" spc="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BlokTextu 3">
            <a:extLst>
              <a:ext uri="{FF2B5EF4-FFF2-40B4-BE49-F238E27FC236}">
                <a16:creationId xmlns:a16="http://schemas.microsoft.com/office/drawing/2014/main" id="{22E361DC-1637-FA0A-A69A-00B3C231F0B8}"/>
              </a:ext>
            </a:extLst>
          </p:cNvPr>
          <p:cNvSpPr txBox="1"/>
          <p:nvPr userDrawn="1"/>
        </p:nvSpPr>
        <p:spPr>
          <a:xfrm>
            <a:off x="4139152" y="-634302"/>
            <a:ext cx="3556000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sk-SK" dirty="0"/>
              <a:t>Obsah jeden stĺpec</a:t>
            </a:r>
          </a:p>
        </p:txBody>
      </p:sp>
      <p:sp>
        <p:nvSpPr>
          <p:cNvPr id="2" name="Title 35">
            <a:extLst>
              <a:ext uri="{FF2B5EF4-FFF2-40B4-BE49-F238E27FC236}">
                <a16:creationId xmlns:a16="http://schemas.microsoft.com/office/drawing/2014/main" id="{45EA2E40-801E-F89F-599F-AD87132D1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579" y="0"/>
            <a:ext cx="8556843" cy="797311"/>
          </a:xfrm>
          <a:prstGeom prst="rect">
            <a:avLst/>
          </a:prstGeom>
        </p:spPr>
        <p:txBody>
          <a:bodyPr wrap="square" lIns="0" tIns="180000" rIns="0" bIns="0" anchor="ctr">
            <a:spAutoFit/>
          </a:bodyPr>
          <a:lstStyle>
            <a:lvl1pPr algn="ctr">
              <a:lnSpc>
                <a:spcPct val="100000"/>
              </a:lnSpc>
              <a:defRPr sz="4000" b="1" i="0" cap="all" spc="0" baseline="0">
                <a:gradFill>
                  <a:gsLst>
                    <a:gs pos="21000">
                      <a:schemeClr val="accent1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obsah</a:t>
            </a:r>
          </a:p>
        </p:txBody>
      </p:sp>
      <p:sp>
        <p:nvSpPr>
          <p:cNvPr id="11" name="Zástupný text 8">
            <a:extLst>
              <a:ext uri="{FF2B5EF4-FFF2-40B4-BE49-F238E27FC236}">
                <a16:creationId xmlns:a16="http://schemas.microsoft.com/office/drawing/2014/main" id="{2EB74C1C-9E46-0FFE-5DDE-0D8FB7A97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1381" y="1460500"/>
            <a:ext cx="5204619" cy="4572000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sk-SK" dirty="0"/>
              <a:t>Text text text</a:t>
            </a:r>
          </a:p>
          <a:p>
            <a:pPr lvl="1"/>
            <a:r>
              <a:rPr lang="sk-SK" dirty="0"/>
              <a:t>Text text text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C61B0A0-7133-5416-DEDF-18949A7F2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9" y="199786"/>
            <a:ext cx="1760435" cy="61677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607EC69-3035-85F1-4076-8D0602FF31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24" y="307369"/>
            <a:ext cx="598340" cy="3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8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509A6512-9487-5274-627C-10D05E835B48}"/>
              </a:ext>
            </a:extLst>
          </p:cNvPr>
          <p:cNvSpPr txBox="1"/>
          <p:nvPr userDrawn="1"/>
        </p:nvSpPr>
        <p:spPr>
          <a:xfrm>
            <a:off x="0" y="109504"/>
            <a:ext cx="12192000" cy="774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endParaRPr lang="sk-SK" sz="2800" spc="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BlokTextu 3">
            <a:extLst>
              <a:ext uri="{FF2B5EF4-FFF2-40B4-BE49-F238E27FC236}">
                <a16:creationId xmlns:a16="http://schemas.microsoft.com/office/drawing/2014/main" id="{22E361DC-1637-FA0A-A69A-00B3C231F0B8}"/>
              </a:ext>
            </a:extLst>
          </p:cNvPr>
          <p:cNvSpPr txBox="1"/>
          <p:nvPr userDrawn="1"/>
        </p:nvSpPr>
        <p:spPr>
          <a:xfrm>
            <a:off x="4139152" y="-634302"/>
            <a:ext cx="3556000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sk-SK" dirty="0"/>
              <a:t>Obsah dva stĺpce</a:t>
            </a:r>
          </a:p>
        </p:txBody>
      </p:sp>
      <p:sp>
        <p:nvSpPr>
          <p:cNvPr id="2" name="Title 35">
            <a:extLst>
              <a:ext uri="{FF2B5EF4-FFF2-40B4-BE49-F238E27FC236}">
                <a16:creationId xmlns:a16="http://schemas.microsoft.com/office/drawing/2014/main" id="{B40E6744-F955-F256-E619-C1376EBBD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579" y="0"/>
            <a:ext cx="8556843" cy="797311"/>
          </a:xfrm>
          <a:prstGeom prst="rect">
            <a:avLst/>
          </a:prstGeom>
        </p:spPr>
        <p:txBody>
          <a:bodyPr wrap="square" lIns="0" tIns="180000" rIns="0" bIns="0" anchor="ctr">
            <a:spAutoFit/>
          </a:bodyPr>
          <a:lstStyle>
            <a:lvl1pPr algn="ctr">
              <a:lnSpc>
                <a:spcPct val="100000"/>
              </a:lnSpc>
              <a:defRPr sz="4000" b="1" i="0" cap="all" spc="0" baseline="0">
                <a:gradFill>
                  <a:gsLst>
                    <a:gs pos="21000">
                      <a:schemeClr val="accent1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obsah</a:t>
            </a:r>
          </a:p>
        </p:txBody>
      </p:sp>
      <p:sp>
        <p:nvSpPr>
          <p:cNvPr id="3" name="Zástupný text 8">
            <a:extLst>
              <a:ext uri="{FF2B5EF4-FFF2-40B4-BE49-F238E27FC236}">
                <a16:creationId xmlns:a16="http://schemas.microsoft.com/office/drawing/2014/main" id="{1993F9B1-D5E6-3C8E-486B-F6E03423D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1382" y="1460500"/>
            <a:ext cx="4922280" cy="4572000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sk-SK" dirty="0"/>
              <a:t>Text text text</a:t>
            </a:r>
          </a:p>
          <a:p>
            <a:pPr lvl="1"/>
            <a:r>
              <a:rPr lang="sk-SK" dirty="0"/>
              <a:t>Text text text</a:t>
            </a:r>
          </a:p>
        </p:txBody>
      </p:sp>
      <p:sp>
        <p:nvSpPr>
          <p:cNvPr id="12" name="Zástupný text 8">
            <a:extLst>
              <a:ext uri="{FF2B5EF4-FFF2-40B4-BE49-F238E27FC236}">
                <a16:creationId xmlns:a16="http://schemas.microsoft.com/office/drawing/2014/main" id="{050D978A-FA13-8435-F458-A8D64FABB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3182" y="1460500"/>
            <a:ext cx="4922280" cy="4572000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sk-SK" dirty="0"/>
              <a:t>Text text text</a:t>
            </a:r>
          </a:p>
          <a:p>
            <a:pPr lvl="1"/>
            <a:r>
              <a:rPr lang="sk-SK" dirty="0"/>
              <a:t>Text text text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6463033-862E-0EB2-4DAE-E5967D892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9" y="199786"/>
            <a:ext cx="1760435" cy="616779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34E36023-5E3E-3C89-7659-428AD1C67A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24" y="307369"/>
            <a:ext cx="598340" cy="3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holník 4">
            <a:extLst>
              <a:ext uri="{FF2B5EF4-FFF2-40B4-BE49-F238E27FC236}">
                <a16:creationId xmlns:a16="http://schemas.microsoft.com/office/drawing/2014/main" id="{57DED73F-5214-AE74-6EB8-E6AAD3C8F9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72000" tIns="0" rIns="72000" bIns="0" rtlCol="0" anchor="ctr">
            <a:noAutofit/>
          </a:bodyPr>
          <a:lstStyle/>
          <a:p>
            <a:pPr algn="ctr"/>
            <a:r>
              <a:rPr lang="sk-SK" sz="1600" cap="all" spc="3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lt"/>
              </a:rPr>
              <a:t>   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8948028-36C1-26BE-A9E5-C7D4F2A49B36}"/>
              </a:ext>
            </a:extLst>
          </p:cNvPr>
          <p:cNvSpPr txBox="1"/>
          <p:nvPr userDrawn="1"/>
        </p:nvSpPr>
        <p:spPr>
          <a:xfrm>
            <a:off x="0" y="6437426"/>
            <a:ext cx="476250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None/>
            </a:pPr>
            <a:fld id="{0D590ED1-5230-491C-A3AE-9313E4231A21}" type="slidenum">
              <a:rPr lang="sk-SK" sz="1400" smtClean="0">
                <a:solidFill>
                  <a:schemeClr val="accent1"/>
                </a:solidFill>
              </a:rPr>
              <a:pPr marL="0" indent="0" algn="ctr">
                <a:lnSpc>
                  <a:spcPct val="80000"/>
                </a:lnSpc>
                <a:spcAft>
                  <a:spcPts val="300"/>
                </a:spcAft>
                <a:buFont typeface="Wingdings" panose="05000000000000000000" pitchFamily="2" charset="2"/>
                <a:buNone/>
              </a:pPr>
              <a:t>‹#›</a:t>
            </a:fld>
            <a:endParaRPr lang="sk-SK" sz="1400" dirty="0">
              <a:solidFill>
                <a:schemeClr val="accent1"/>
              </a:solidFill>
            </a:endParaRP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FE07C766-5E35-8D0C-63B9-EDC9BCE73C92}"/>
              </a:ext>
            </a:extLst>
          </p:cNvPr>
          <p:cNvSpPr/>
          <p:nvPr userDrawn="1"/>
        </p:nvSpPr>
        <p:spPr>
          <a:xfrm>
            <a:off x="0" y="0"/>
            <a:ext cx="12192000" cy="97536"/>
          </a:xfrm>
          <a:prstGeom prst="rect">
            <a:avLst/>
          </a:prstGeom>
          <a:gradFill>
            <a:gsLst>
              <a:gs pos="32000">
                <a:schemeClr val="accent1"/>
              </a:gs>
              <a:gs pos="68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133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1" r:id="rId2"/>
    <p:sldLayoutId id="2147483677" r:id="rId3"/>
    <p:sldLayoutId id="2147483690" r:id="rId4"/>
    <p:sldLayoutId id="2147483661" r:id="rId5"/>
    <p:sldLayoutId id="2147483663" r:id="rId6"/>
    <p:sldLayoutId id="2147483664" r:id="rId7"/>
    <p:sldLayoutId id="2147483682" r:id="rId8"/>
    <p:sldLayoutId id="2147483665" r:id="rId9"/>
    <p:sldLayoutId id="2147483684" r:id="rId10"/>
    <p:sldLayoutId id="2147483683" r:id="rId11"/>
    <p:sldLayoutId id="2147483666" r:id="rId12"/>
    <p:sldLayoutId id="2147483678" r:id="rId13"/>
    <p:sldLayoutId id="2147483687" r:id="rId14"/>
    <p:sldLayoutId id="214748368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psas.sk/sluzby/podporne-sluzby/poziadavky-na-pp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psas.sk/sluzby/podporne-sluzby/poziadavky-na-pps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.wdp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18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51FB3-9FD9-0B85-AE3E-3E1BD936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579" y="2999568"/>
            <a:ext cx="8556843" cy="858866"/>
          </a:xfrm>
          <a:prstGeom prst="rect">
            <a:avLst/>
          </a:prstGeom>
        </p:spPr>
        <p:txBody>
          <a:bodyPr/>
          <a:lstStyle/>
          <a:p>
            <a:r>
              <a:rPr lang="sk-SK" dirty="0" err="1"/>
              <a:t>Šicko</a:t>
            </a:r>
            <a:r>
              <a:rPr lang="sk-SK" dirty="0"/>
              <a:t> so </a:t>
            </a:r>
            <a:r>
              <a:rPr lang="sk-SK" dirty="0" err="1"/>
              <a:t>šickim</a:t>
            </a:r>
            <a:r>
              <a:rPr lang="sk-SK" dirty="0"/>
              <a:t> </a:t>
            </a:r>
            <a:r>
              <a:rPr lang="sk-SK" dirty="0" err="1"/>
              <a:t>skapčano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836EDB-950A-8D5C-BD45-ECC2540A1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8680" y="3935187"/>
            <a:ext cx="9639299" cy="533400"/>
          </a:xfrm>
        </p:spPr>
        <p:txBody>
          <a:bodyPr/>
          <a:lstStyle/>
          <a:p>
            <a:r>
              <a:rPr lang="sk-SK" dirty="0"/>
              <a:t>alebo, </a:t>
            </a:r>
            <a:r>
              <a:rPr lang="sk-SK" b="1" dirty="0"/>
              <a:t>BLACKOUT</a:t>
            </a:r>
            <a:r>
              <a:rPr lang="sk-SK" dirty="0"/>
              <a:t> - ako sa to vôbec mohlo stať?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A06454-2F37-7AF8-50B6-5EB0D51229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Jaroslav Hrušč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D97DD18-AF56-F29C-8D76-14A5CA1431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25.9.2025</a:t>
            </a:r>
          </a:p>
        </p:txBody>
      </p:sp>
      <p:pic>
        <p:nvPicPr>
          <p:cNvPr id="7" name="Grafický objekt 6" descr="Pripojenia obrys">
            <a:extLst>
              <a:ext uri="{FF2B5EF4-FFF2-40B4-BE49-F238E27FC236}">
                <a16:creationId xmlns:a16="http://schemas.microsoft.com/office/drawing/2014/main" id="{F8967D46-D463-6E68-2C18-61B6E949C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8246" y="4446984"/>
            <a:ext cx="555507" cy="5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5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D7C50-50D1-AB3F-7A03-F40CDDD1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Šicko</a:t>
            </a:r>
            <a:r>
              <a:rPr lang="sk-SK" dirty="0"/>
              <a:t> so </a:t>
            </a:r>
            <a:r>
              <a:rPr lang="sk-SK" dirty="0" err="1"/>
              <a:t>šickim</a:t>
            </a:r>
            <a:r>
              <a:rPr lang="sk-SK" dirty="0"/>
              <a:t> </a:t>
            </a:r>
            <a:r>
              <a:rPr lang="sk-SK" dirty="0" err="1"/>
              <a:t>skapčano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29E3B0-8576-8FF2-157F-6D5552E2E0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6350" y="3458209"/>
            <a:ext cx="9639299" cy="533400"/>
          </a:xfrm>
        </p:spPr>
        <p:txBody>
          <a:bodyPr/>
          <a:lstStyle/>
          <a:p>
            <a:r>
              <a:rPr lang="sk-SK" sz="4400" b="1" dirty="0" err="1">
                <a:solidFill>
                  <a:schemeClr val="bg2">
                    <a:lumMod val="10000"/>
                  </a:schemeClr>
                </a:solidFill>
              </a:rPr>
              <a:t>Back</a:t>
            </a:r>
            <a:r>
              <a:rPr lang="sk-SK" sz="4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4400" b="1" dirty="0" err="1">
                <a:solidFill>
                  <a:schemeClr val="bg2">
                    <a:lumMod val="10000"/>
                  </a:schemeClr>
                </a:solidFill>
              </a:rPr>
              <a:t>up</a:t>
            </a:r>
            <a:endParaRPr lang="sk-SK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6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30F9E-A0A1-C1BD-D28E-C4BD94D3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 </a:t>
            </a:r>
            <a:r>
              <a:rPr lang="sk-SK" dirty="0" err="1"/>
              <a:t>fajnšmekrov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9F91C1-CBB1-E8D9-AB86-13E58C8749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620" y="1963420"/>
            <a:ext cx="5471158" cy="4572000"/>
          </a:xfrm>
        </p:spPr>
        <p:txBody>
          <a:bodyPr/>
          <a:lstStyle/>
          <a:p>
            <a:pPr lvl="0"/>
            <a:r>
              <a:rPr lang="sk-SK" sz="1400" b="0" dirty="0">
                <a:solidFill>
                  <a:schemeClr val="bg2">
                    <a:lumMod val="10000"/>
                  </a:schemeClr>
                </a:solidFill>
              </a:rPr>
              <a:t>Frekvencia = počet kmitov striedavého prúdu za sekundu - </a:t>
            </a:r>
            <a:r>
              <a:rPr lang="sv-SE" sz="1400" b="0" dirty="0">
                <a:solidFill>
                  <a:schemeClr val="bg2">
                    <a:lumMod val="10000"/>
                  </a:schemeClr>
                </a:solidFill>
              </a:rPr>
              <a:t>koľkokrát za sekundu sa mení </a:t>
            </a:r>
            <a:r>
              <a:rPr lang="sk-SK" sz="1400" b="0" dirty="0">
                <a:solidFill>
                  <a:schemeClr val="bg2">
                    <a:lumMod val="10000"/>
                  </a:schemeClr>
                </a:solidFill>
              </a:rPr>
              <a:t>jeho </a:t>
            </a:r>
            <a:r>
              <a:rPr lang="sv-SE" sz="1400" b="0" dirty="0">
                <a:solidFill>
                  <a:schemeClr val="bg2">
                    <a:lumMod val="10000"/>
                  </a:schemeClr>
                </a:solidFill>
              </a:rPr>
              <a:t>polarita </a:t>
            </a:r>
            <a:r>
              <a:rPr lang="sk-SK" sz="1400" b="0" dirty="0">
                <a:solidFill>
                  <a:schemeClr val="bg2">
                    <a:lumMod val="10000"/>
                  </a:schemeClr>
                </a:solidFill>
              </a:rPr>
              <a:t>(Európa – 50Hz, USA – 60 Hz).</a:t>
            </a:r>
          </a:p>
          <a:p>
            <a:pPr lvl="0"/>
            <a:r>
              <a:rPr lang="sk-SK" sz="1400" b="0" dirty="0">
                <a:solidFill>
                  <a:schemeClr val="bg2">
                    <a:lumMod val="10000"/>
                  </a:schemeClr>
                </a:solidFill>
              </a:rPr>
              <a:t>Frekvencia je priamo spojená so synchrónnymi generátormi (turbíny vo vodných, tepelných či jadrových elektrárňach).</a:t>
            </a:r>
          </a:p>
          <a:p>
            <a:pPr lvl="0"/>
            <a:r>
              <a:rPr lang="sk-SK" sz="1400" b="0" dirty="0">
                <a:solidFill>
                  <a:schemeClr val="bg2">
                    <a:lumMod val="10000"/>
                  </a:schemeClr>
                </a:solidFill>
              </a:rPr>
              <a:t>Základný okamžitý ukazovateľ rovnováhy medzi výrobou a spotrebou elektriny → určuje 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stabilitu siete</a:t>
            </a:r>
          </a:p>
          <a:p>
            <a:pPr lvl="1"/>
            <a:r>
              <a:rPr lang="sk-SK" sz="1100" b="0" dirty="0">
                <a:solidFill>
                  <a:schemeClr val="bg2">
                    <a:lumMod val="10000"/>
                  </a:schemeClr>
                </a:solidFill>
              </a:rPr>
              <a:t>Ak je výroba = spotreba, frekvencia zostáva stabilná na 50 Hz.</a:t>
            </a:r>
          </a:p>
          <a:p>
            <a:pPr lvl="1"/>
            <a:r>
              <a:rPr lang="sk-SK" sz="1100" b="0" dirty="0">
                <a:solidFill>
                  <a:schemeClr val="bg2">
                    <a:lumMod val="10000"/>
                  </a:schemeClr>
                </a:solidFill>
              </a:rPr>
              <a:t>Ak spotreba &gt; výroba → frekvencia klesá (stroje sa „spomaľujú“).</a:t>
            </a:r>
          </a:p>
          <a:p>
            <a:pPr lvl="1"/>
            <a:r>
              <a:rPr lang="sk-SK" sz="1100" b="0" dirty="0">
                <a:solidFill>
                  <a:schemeClr val="bg2">
                    <a:lumMod val="10000"/>
                  </a:schemeClr>
                </a:solidFill>
              </a:rPr>
              <a:t>Ak výroba &gt; spotreba → frekvencia stúpa (stroje sa „rozbiehajú“).</a:t>
            </a:r>
          </a:p>
          <a:p>
            <a:pPr lvl="0"/>
            <a:r>
              <a:rPr lang="sk-SK" sz="1400" b="0" dirty="0">
                <a:solidFill>
                  <a:schemeClr val="bg2">
                    <a:lumMod val="10000"/>
                  </a:schemeClr>
                </a:solidFill>
              </a:rPr>
              <a:t>Odchýlky ukazujú nerovnováhu → čím väčšia odchýlka, tým väčšie riziko nestability.</a:t>
            </a:r>
          </a:p>
          <a:p>
            <a:r>
              <a:rPr lang="sk-SK" sz="1400" b="0" dirty="0">
                <a:solidFill>
                  <a:schemeClr val="bg2">
                    <a:lumMod val="10000"/>
                  </a:schemeClr>
                </a:solidFill>
              </a:rPr>
              <a:t>Povolené odchýlky</a:t>
            </a:r>
          </a:p>
          <a:p>
            <a:pPr lvl="1"/>
            <a:r>
              <a:rPr lang="sk-SK" sz="1100" dirty="0">
                <a:solidFill>
                  <a:schemeClr val="bg2">
                    <a:lumMod val="10000"/>
                  </a:schemeClr>
                </a:solidFill>
              </a:rPr>
              <a:t>Normálne sa frekvencia v Európe udržuje v úzkom pásme 49,95 – 50,05 Hz.</a:t>
            </a:r>
          </a:p>
          <a:p>
            <a:pPr lvl="1"/>
            <a:r>
              <a:rPr lang="sk-SK" sz="1100" dirty="0">
                <a:solidFill>
                  <a:schemeClr val="bg2">
                    <a:lumMod val="10000"/>
                  </a:schemeClr>
                </a:solidFill>
              </a:rPr>
              <a:t>Krátkodobé odchýlky (napr. 49,8 Hz alebo 50,2 Hz) sa ešte dajú zvládnuť.</a:t>
            </a:r>
          </a:p>
          <a:p>
            <a:pPr lvl="1"/>
            <a:r>
              <a:rPr lang="sk-SK" sz="1100" b="1" dirty="0">
                <a:solidFill>
                  <a:schemeClr val="bg2">
                    <a:lumMod val="10000"/>
                  </a:schemeClr>
                </a:solidFill>
              </a:rPr>
              <a:t>Ak klesne pod 49 Hz alebo stúpne nad 51 Hz, ide už o vážnu poruchu → hrozí rozpad sústavy a </a:t>
            </a:r>
            <a:r>
              <a:rPr lang="sk-SK" sz="1100" b="1" dirty="0" err="1">
                <a:solidFill>
                  <a:schemeClr val="bg2">
                    <a:lumMod val="10000"/>
                  </a:schemeClr>
                </a:solidFill>
              </a:rPr>
              <a:t>blackout</a:t>
            </a:r>
            <a:r>
              <a:rPr lang="sk-SK" sz="11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0"/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Riadenie frekvencie </a:t>
            </a:r>
            <a:r>
              <a:rPr lang="sk-SK" sz="1400" b="0" dirty="0">
                <a:solidFill>
                  <a:schemeClr val="bg2">
                    <a:lumMod val="10000"/>
                  </a:schemeClr>
                </a:solidFill>
              </a:rPr>
              <a:t>je kľúčové, aby sa zabránilo </a:t>
            </a:r>
            <a:r>
              <a:rPr lang="sk-SK" sz="1400" b="0" dirty="0" err="1">
                <a:solidFill>
                  <a:schemeClr val="bg2">
                    <a:lumMod val="10000"/>
                  </a:schemeClr>
                </a:solidFill>
              </a:rPr>
              <a:t>blackoutu</a:t>
            </a:r>
            <a:r>
              <a:rPr lang="sk-SK" sz="1400" b="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sk-SK" sz="1600" b="0" dirty="0"/>
          </a:p>
          <a:p>
            <a:endParaRPr lang="sk-SK" sz="1400" b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EFC21F-94C6-E88C-CC45-F2354850C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2222" y="1706778"/>
            <a:ext cx="5532120" cy="4572000"/>
          </a:xfrm>
        </p:spPr>
        <p:txBody>
          <a:bodyPr/>
          <a:lstStyle/>
          <a:p>
            <a:pPr lvl="0"/>
            <a:endParaRPr lang="sk-SK" sz="1600" b="0" dirty="0"/>
          </a:p>
          <a:p>
            <a:pPr lvl="0"/>
            <a:endParaRPr lang="sk-SK" sz="1600" b="0" dirty="0"/>
          </a:p>
          <a:p>
            <a:pPr lvl="0"/>
            <a:endParaRPr lang="sk-SK" sz="1600" b="0" dirty="0"/>
          </a:p>
          <a:p>
            <a:pPr lvl="0"/>
            <a:endParaRPr lang="sk-SK" sz="1600" b="0" dirty="0"/>
          </a:p>
          <a:p>
            <a:pPr lvl="0"/>
            <a:endParaRPr lang="sk-SK" sz="1600" b="0" dirty="0"/>
          </a:p>
          <a:p>
            <a:pPr lvl="0"/>
            <a:endParaRPr lang="sk-SK" sz="1600" b="0" dirty="0"/>
          </a:p>
          <a:p>
            <a:pPr lvl="0"/>
            <a:endParaRPr lang="sk-SK" sz="1600" b="0" dirty="0"/>
          </a:p>
          <a:p>
            <a:pPr lvl="0"/>
            <a:endParaRPr lang="sk-SK" sz="1600" b="0" dirty="0"/>
          </a:p>
          <a:p>
            <a:pPr marL="0" lvl="0" indent="0">
              <a:spcBef>
                <a:spcPts val="300"/>
              </a:spcBef>
              <a:buNone/>
            </a:pPr>
            <a:endParaRPr lang="sk-SK" sz="1800" b="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spcBef>
                <a:spcPts val="300"/>
              </a:spcBef>
              <a:buNone/>
            </a:pPr>
            <a:r>
              <a:rPr lang="sk-SK" sz="1400" b="0" dirty="0">
                <a:solidFill>
                  <a:schemeClr val="bg2">
                    <a:lumMod val="10000"/>
                  </a:schemeClr>
                </a:solidFill>
              </a:rPr>
              <a:t>Červená čiara = výpadok zdroja → frekvencia prudko klesá.</a:t>
            </a:r>
          </a:p>
          <a:p>
            <a:pPr lvl="1">
              <a:spcBef>
                <a:spcPts val="300"/>
              </a:spcBef>
            </a:pPr>
            <a:r>
              <a:rPr lang="sk-SK" sz="1200" b="0" dirty="0">
                <a:solidFill>
                  <a:schemeClr val="bg2">
                    <a:lumMod val="10000"/>
                  </a:schemeClr>
                </a:solidFill>
              </a:rPr>
              <a:t>FCR (sekundy)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→</a:t>
            </a:r>
            <a:r>
              <a:rPr lang="sk-SK" sz="1200" b="0" dirty="0">
                <a:solidFill>
                  <a:schemeClr val="bg2">
                    <a:lumMod val="10000"/>
                  </a:schemeClr>
                </a:solidFill>
              </a:rPr>
              <a:t> okamžite zabrzdí pád a vyrovnanie.</a:t>
            </a:r>
          </a:p>
          <a:p>
            <a:pPr lvl="1">
              <a:spcBef>
                <a:spcPts val="300"/>
              </a:spcBef>
            </a:pPr>
            <a:r>
              <a:rPr lang="sk-SK" sz="1200" b="0" dirty="0" err="1">
                <a:solidFill>
                  <a:schemeClr val="bg2">
                    <a:lumMod val="10000"/>
                  </a:schemeClr>
                </a:solidFill>
              </a:rPr>
              <a:t>aFRR</a:t>
            </a:r>
            <a:r>
              <a:rPr lang="sk-SK" sz="1200" b="0" dirty="0">
                <a:solidFill>
                  <a:schemeClr val="bg2">
                    <a:lumMod val="10000"/>
                  </a:schemeClr>
                </a:solidFill>
              </a:rPr>
              <a:t> (minúty)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→ </a:t>
            </a:r>
            <a:r>
              <a:rPr lang="sk-SK" sz="1200" b="0" dirty="0">
                <a:solidFill>
                  <a:schemeClr val="bg2">
                    <a:lumMod val="10000"/>
                  </a:schemeClr>
                </a:solidFill>
              </a:rPr>
              <a:t>automaticky dorovnáva späť k 50 Hz.</a:t>
            </a:r>
          </a:p>
          <a:p>
            <a:pPr lvl="1">
              <a:spcBef>
                <a:spcPts val="300"/>
              </a:spcBef>
            </a:pPr>
            <a:r>
              <a:rPr lang="sk-SK" sz="1200" b="0" dirty="0" err="1">
                <a:solidFill>
                  <a:schemeClr val="bg2">
                    <a:lumMod val="10000"/>
                  </a:schemeClr>
                </a:solidFill>
              </a:rPr>
              <a:t>mFRR</a:t>
            </a:r>
            <a:r>
              <a:rPr lang="sk-SK" sz="1200" b="0" dirty="0">
                <a:solidFill>
                  <a:schemeClr val="bg2">
                    <a:lumMod val="10000"/>
                  </a:schemeClr>
                </a:solidFill>
              </a:rPr>
              <a:t> (do 15 min) – manuálne vyrovnanie a </a:t>
            </a:r>
            <a:r>
              <a:rPr lang="sk-SK" sz="1200" b="0" dirty="0" err="1">
                <a:solidFill>
                  <a:schemeClr val="bg2">
                    <a:lumMod val="10000"/>
                  </a:schemeClr>
                </a:solidFill>
              </a:rPr>
              <a:t>dlhodobejšia</a:t>
            </a:r>
            <a:r>
              <a:rPr lang="sk-SK" sz="1200" b="0" dirty="0">
                <a:solidFill>
                  <a:schemeClr val="bg2">
                    <a:lumMod val="10000"/>
                  </a:schemeClr>
                </a:solidFill>
              </a:rPr>
              <a:t> stabilizácia systému na 50Hz.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text 3">
            <a:extLst>
              <a:ext uri="{FF2B5EF4-FFF2-40B4-BE49-F238E27FC236}">
                <a16:creationId xmlns:a16="http://schemas.microsoft.com/office/drawing/2014/main" id="{8570AA11-95E2-A135-C2F6-1313937376E4}"/>
              </a:ext>
            </a:extLst>
          </p:cNvPr>
          <p:cNvSpPr txBox="1">
            <a:spLocks/>
          </p:cNvSpPr>
          <p:nvPr/>
        </p:nvSpPr>
        <p:spPr>
          <a:xfrm>
            <a:off x="327659" y="1267070"/>
            <a:ext cx="5532119" cy="4397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je frekvencia sústavy (f)</a:t>
            </a:r>
          </a:p>
        </p:txBody>
      </p:sp>
      <p:pic>
        <p:nvPicPr>
          <p:cNvPr id="6" name="Picture 2" descr="Frekvencia_po_vypadku.png">
            <a:extLst>
              <a:ext uri="{FF2B5EF4-FFF2-40B4-BE49-F238E27FC236}">
                <a16:creationId xmlns:a16="http://schemas.microsoft.com/office/drawing/2014/main" id="{EEA4B92D-CD84-B480-7861-D16CEF8FC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221" y="1725659"/>
            <a:ext cx="5532120" cy="2766061"/>
          </a:xfrm>
          <a:prstGeom prst="rect">
            <a:avLst/>
          </a:prstGeom>
        </p:spPr>
      </p:pic>
      <p:sp>
        <p:nvSpPr>
          <p:cNvPr id="7" name="Zástupný text 3">
            <a:extLst>
              <a:ext uri="{FF2B5EF4-FFF2-40B4-BE49-F238E27FC236}">
                <a16:creationId xmlns:a16="http://schemas.microsoft.com/office/drawing/2014/main" id="{6FA4C483-B7D8-B9AA-0CB8-608B89FC9877}"/>
              </a:ext>
            </a:extLst>
          </p:cNvPr>
          <p:cNvSpPr txBox="1">
            <a:spLocks/>
          </p:cNvSpPr>
          <p:nvPr/>
        </p:nvSpPr>
        <p:spPr>
          <a:xfrm>
            <a:off x="6332221" y="1267069"/>
            <a:ext cx="5532120" cy="4397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Riadenie frekvencie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21B3B9C-73AA-47BA-0CE8-A93A6627D9A2}"/>
              </a:ext>
            </a:extLst>
          </p:cNvPr>
          <p:cNvSpPr txBox="1">
            <a:spLocks/>
          </p:cNvSpPr>
          <p:nvPr/>
        </p:nvSpPr>
        <p:spPr>
          <a:xfrm>
            <a:off x="3828643" y="797311"/>
            <a:ext cx="4682898" cy="4508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Frekvencia</a:t>
            </a:r>
          </a:p>
        </p:txBody>
      </p:sp>
    </p:spTree>
    <p:extLst>
      <p:ext uri="{BB962C8B-B14F-4D97-AF65-F5344CB8AC3E}">
        <p14:creationId xmlns:p14="http://schemas.microsoft.com/office/powerpoint/2010/main" val="24298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453B0-38E2-C12C-3B2E-03E317F7D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BB627-B401-D937-0A6D-8F347E44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 </a:t>
            </a:r>
            <a:r>
              <a:rPr lang="sk-SK" dirty="0" err="1"/>
              <a:t>Fajnšmekrov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E80AD1-0F68-57A8-66D1-508A87686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7412" y="836356"/>
            <a:ext cx="9639299" cy="533400"/>
          </a:xfrm>
        </p:spPr>
        <p:txBody>
          <a:bodyPr/>
          <a:lstStyle/>
          <a:p>
            <a:r>
              <a:rPr lang="sk-SK" b="1" dirty="0"/>
              <a:t>Čo sú FCR, </a:t>
            </a:r>
            <a:r>
              <a:rPr lang="sk-SK" b="1" dirty="0" err="1"/>
              <a:t>aFRR</a:t>
            </a:r>
            <a:r>
              <a:rPr lang="sk-SK" b="1" dirty="0"/>
              <a:t> a </a:t>
            </a:r>
            <a:r>
              <a:rPr lang="sk-SK" b="1" dirty="0" err="1"/>
              <a:t>mFRR</a:t>
            </a:r>
            <a:r>
              <a:rPr lang="sk-SK" b="1" dirty="0"/>
              <a:t>?</a:t>
            </a:r>
            <a:endParaRPr lang="sk-SK" dirty="0"/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1501A125-E478-AD50-9623-AFF6C84E2B8D}"/>
              </a:ext>
            </a:extLst>
          </p:cNvPr>
          <p:cNvSpPr txBox="1">
            <a:spLocks/>
          </p:cNvSpPr>
          <p:nvPr/>
        </p:nvSpPr>
        <p:spPr>
          <a:xfrm>
            <a:off x="160040" y="1319624"/>
            <a:ext cx="3810001" cy="605908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sk-SK" sz="1400" b="1" dirty="0">
                <a:solidFill>
                  <a:schemeClr val="bg1"/>
                </a:solidFill>
              </a:rPr>
              <a:t>FCR – </a:t>
            </a:r>
            <a:r>
              <a:rPr lang="sk-SK" sz="1400" b="1" i="1" dirty="0" err="1">
                <a:solidFill>
                  <a:schemeClr val="bg1"/>
                </a:solidFill>
              </a:rPr>
              <a:t>Frequency</a:t>
            </a:r>
            <a:r>
              <a:rPr lang="sk-SK" sz="1400" b="1" i="1" dirty="0">
                <a:solidFill>
                  <a:schemeClr val="bg1"/>
                </a:solidFill>
              </a:rPr>
              <a:t> </a:t>
            </a:r>
            <a:r>
              <a:rPr lang="sk-SK" sz="1400" b="1" i="1" dirty="0" err="1">
                <a:solidFill>
                  <a:schemeClr val="bg1"/>
                </a:solidFill>
              </a:rPr>
              <a:t>Containment</a:t>
            </a:r>
            <a:r>
              <a:rPr lang="sk-SK" sz="1400" b="1" i="1" dirty="0">
                <a:solidFill>
                  <a:schemeClr val="bg1"/>
                </a:solidFill>
              </a:rPr>
              <a:t> </a:t>
            </a:r>
            <a:r>
              <a:rPr lang="sk-SK" sz="1400" b="1" i="1" dirty="0" err="1">
                <a:solidFill>
                  <a:schemeClr val="bg1"/>
                </a:solidFill>
              </a:rPr>
              <a:t>Reserve</a:t>
            </a:r>
            <a:endParaRPr lang="sk-SK" sz="1400" b="1" i="1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sk-SK" sz="1400" b="1" dirty="0">
                <a:solidFill>
                  <a:schemeClr val="bg1"/>
                </a:solidFill>
              </a:rPr>
              <a:t>(rezerva na udržanie frekvencie)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4532371F-9B8E-14A2-30BB-04E519A6B382}"/>
              </a:ext>
            </a:extLst>
          </p:cNvPr>
          <p:cNvSpPr txBox="1">
            <a:spLocks/>
          </p:cNvSpPr>
          <p:nvPr/>
        </p:nvSpPr>
        <p:spPr>
          <a:xfrm>
            <a:off x="158239" y="1922093"/>
            <a:ext cx="3781302" cy="40443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Prvá línia obrany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pri poruche alebo výkyve.</a:t>
            </a:r>
          </a:p>
          <a:p>
            <a:pPr lvl="0"/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Aktivuje sa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automaticky a okamžite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(do niekoľkých sekúnd).</a:t>
            </a:r>
          </a:p>
          <a:p>
            <a:pPr lvl="0"/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Cieľ: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zastaviť prudký pokles alebo nárast frekvencie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po výpadku zdroja alebo náhlom náraste odberu.</a:t>
            </a:r>
          </a:p>
          <a:p>
            <a:pPr lvl="0"/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Typicky ju poskytujú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synchrónne stroje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(vodné, tepelné elektrárne), dnes už aj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batérie (BESS)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0"/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Na Slovensku má byť podľa pravidiel vždy k dispozícii určitý objem FCR (napr. cca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29 MW* 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v roku 2025).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Príklad: ak vypadne jadrový blok, FCR zareaguje do sekúnd, aby sa frekvencia „neutrhla“.</a:t>
            </a:r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EE17E801-E6CF-23CC-6868-E627E551F359}"/>
              </a:ext>
            </a:extLst>
          </p:cNvPr>
          <p:cNvSpPr txBox="1">
            <a:spLocks/>
          </p:cNvSpPr>
          <p:nvPr/>
        </p:nvSpPr>
        <p:spPr>
          <a:xfrm>
            <a:off x="4113899" y="1922093"/>
            <a:ext cx="3703320" cy="3922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Druhá línia obrany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– nadväzuje na FCR.</a:t>
            </a:r>
          </a:p>
          <a:p>
            <a:pPr lvl="0"/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Aktivuje sa automaticky cez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dispečerský systém (AGC – </a:t>
            </a:r>
            <a:r>
              <a:rPr lang="sk-SK" sz="1400" b="1" dirty="0" err="1">
                <a:solidFill>
                  <a:schemeClr val="bg2">
                    <a:lumMod val="10000"/>
                  </a:schemeClr>
                </a:solidFill>
              </a:rPr>
              <a:t>Automatic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1400" b="1" dirty="0" err="1">
                <a:solidFill>
                  <a:schemeClr val="bg2">
                    <a:lumMod val="10000"/>
                  </a:schemeClr>
                </a:solidFill>
              </a:rPr>
              <a:t>Generation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1400" b="1" dirty="0" err="1">
                <a:solidFill>
                  <a:schemeClr val="bg2">
                    <a:lumMod val="10000"/>
                  </a:schemeClr>
                </a:solidFill>
              </a:rPr>
              <a:t>Control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0"/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Čas aktivácie: do niekoľkých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desiatok sekúnd až minút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0"/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Poskytujú ju vodné, tepelné, plynové </a:t>
            </a:r>
            <a:r>
              <a:rPr lang="sk-SK" sz="1400" dirty="0" err="1">
                <a:solidFill>
                  <a:schemeClr val="bg2">
                    <a:lumMod val="10000"/>
                  </a:schemeClr>
                </a:solidFill>
              </a:rPr>
              <a:t>elekrárne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a BESS</a:t>
            </a:r>
          </a:p>
          <a:p>
            <a:pPr lvl="0"/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Cieľ: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vrátiť frekvenciu späť na 50,00 Hz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a zároveň obnoviť kapacitu FCR (aby bola pripravená na ďalšiu poruchu).</a:t>
            </a:r>
          </a:p>
          <a:p>
            <a:pPr lvl="0"/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Na Slovensku sa v roku 2025 počíta s objemom cca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115–145 MW*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Príklad: po počiatočnej stabilizácii FCR sa </a:t>
            </a:r>
            <a:r>
              <a:rPr lang="sk-SK" sz="1400" dirty="0" err="1">
                <a:solidFill>
                  <a:schemeClr val="bg2">
                    <a:lumMod val="10000"/>
                  </a:schemeClr>
                </a:solidFill>
              </a:rPr>
              <a:t>aFRR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zapája, aby sieť opäť „sedela presne na 50 Hz“.</a:t>
            </a:r>
          </a:p>
          <a:p>
            <a:pPr marL="0" indent="0">
              <a:buNone/>
            </a:pPr>
            <a:endParaRPr lang="sk-SK" sz="1400" dirty="0"/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4998D642-03C6-144E-25A8-0C21CA21FF34}"/>
              </a:ext>
            </a:extLst>
          </p:cNvPr>
          <p:cNvSpPr txBox="1">
            <a:spLocks/>
          </p:cNvSpPr>
          <p:nvPr/>
        </p:nvSpPr>
        <p:spPr>
          <a:xfrm>
            <a:off x="8145758" y="1922093"/>
            <a:ext cx="3886202" cy="4043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300"/>
              </a:spcBef>
            </a:pP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Tretia línia obrany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– spúšťa ju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dispečer manuálne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podľa potreby.</a:t>
            </a:r>
          </a:p>
          <a:p>
            <a:pPr lvl="0">
              <a:spcBef>
                <a:spcPts val="300"/>
              </a:spcBef>
            </a:pP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Čas aktivácie: rádovo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do 15 minút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spcBef>
                <a:spcPts val="300"/>
              </a:spcBef>
            </a:pP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Poskytujú ju väčšie zdroje - VE, plynové turbíny a veľkí odberatelia</a:t>
            </a:r>
          </a:p>
          <a:p>
            <a:pPr>
              <a:spcBef>
                <a:spcPts val="300"/>
              </a:spcBef>
            </a:pP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Cieľ: Poskytnúť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dostatočný výkon v priebehu niekoľkých minút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, aby sa sústava stabilizovala a nevyčerpali sa rýchlejšie rezervy na dlhšie pretrvávajúce odchýlky.</a:t>
            </a:r>
          </a:p>
          <a:p>
            <a:pPr lvl="0">
              <a:spcBef>
                <a:spcPts val="300"/>
              </a:spcBef>
            </a:pP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V slovenskej praxi je označovaná aj ako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TRV3min+ 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(terciálna regulačná záloha). Schopnosť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dodať výkon navyše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„+“ (zvýšiť výrobu alebo znížiť spotrebu)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do 3 minút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od pokynu dispečera</a:t>
            </a:r>
          </a:p>
          <a:p>
            <a:pPr>
              <a:spcBef>
                <a:spcPts val="300"/>
              </a:spcBef>
            </a:pP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Na Slovensku SEPS stanovuje cca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360 MW*</a:t>
            </a:r>
            <a:endParaRPr lang="sk-SK" sz="1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Príklad: ak sieť potrebuje náhradu výkonu po hodine odstaveného bloku, dispečer privedie ďalší zdroj cez </a:t>
            </a:r>
            <a:r>
              <a:rPr lang="sk-SK" sz="1400" dirty="0" err="1">
                <a:solidFill>
                  <a:schemeClr val="bg2">
                    <a:lumMod val="10000"/>
                  </a:schemeClr>
                </a:solidFill>
              </a:rPr>
              <a:t>mFRR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/TRV3min+.</a:t>
            </a:r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/>
          </a:p>
        </p:txBody>
      </p:sp>
      <p:sp>
        <p:nvSpPr>
          <p:cNvPr id="16" name="Zástupný text 3">
            <a:extLst>
              <a:ext uri="{FF2B5EF4-FFF2-40B4-BE49-F238E27FC236}">
                <a16:creationId xmlns:a16="http://schemas.microsoft.com/office/drawing/2014/main" id="{A473BE86-1348-2483-2191-B3F1C0582818}"/>
              </a:ext>
            </a:extLst>
          </p:cNvPr>
          <p:cNvSpPr txBox="1">
            <a:spLocks/>
          </p:cNvSpPr>
          <p:nvPr/>
        </p:nvSpPr>
        <p:spPr>
          <a:xfrm>
            <a:off x="4113899" y="1317084"/>
            <a:ext cx="3888002" cy="605908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sk-SK" sz="1400" b="1" dirty="0" err="1">
                <a:solidFill>
                  <a:schemeClr val="bg1"/>
                </a:solidFill>
              </a:rPr>
              <a:t>aFRR</a:t>
            </a:r>
            <a:r>
              <a:rPr lang="sk-SK" sz="1400" b="1" dirty="0">
                <a:solidFill>
                  <a:schemeClr val="bg1"/>
                </a:solidFill>
              </a:rPr>
              <a:t> – </a:t>
            </a:r>
            <a:r>
              <a:rPr lang="sk-SK" sz="1400" b="1" i="1" dirty="0" err="1">
                <a:solidFill>
                  <a:schemeClr val="bg1"/>
                </a:solidFill>
              </a:rPr>
              <a:t>Automatic</a:t>
            </a:r>
            <a:r>
              <a:rPr lang="sk-SK" sz="1400" b="1" i="1" dirty="0">
                <a:solidFill>
                  <a:schemeClr val="bg1"/>
                </a:solidFill>
              </a:rPr>
              <a:t> </a:t>
            </a:r>
            <a:r>
              <a:rPr lang="sk-SK" sz="1400" b="1" i="1" dirty="0" err="1">
                <a:solidFill>
                  <a:schemeClr val="bg1"/>
                </a:solidFill>
              </a:rPr>
              <a:t>Frequency</a:t>
            </a:r>
            <a:r>
              <a:rPr lang="sk-SK" sz="1400" b="1" i="1" dirty="0">
                <a:solidFill>
                  <a:schemeClr val="bg1"/>
                </a:solidFill>
              </a:rPr>
              <a:t> </a:t>
            </a:r>
            <a:r>
              <a:rPr lang="sk-SK" sz="1400" b="1" i="1" dirty="0" err="1">
                <a:solidFill>
                  <a:schemeClr val="bg1"/>
                </a:solidFill>
              </a:rPr>
              <a:t>Restoration</a:t>
            </a:r>
            <a:r>
              <a:rPr lang="sk-SK" sz="1400" b="1" i="1" dirty="0">
                <a:solidFill>
                  <a:schemeClr val="bg1"/>
                </a:solidFill>
              </a:rPr>
              <a:t> </a:t>
            </a:r>
            <a:r>
              <a:rPr lang="sk-SK" sz="1400" b="1" i="1" dirty="0" err="1">
                <a:solidFill>
                  <a:schemeClr val="bg1"/>
                </a:solidFill>
              </a:rPr>
              <a:t>Reserve</a:t>
            </a:r>
            <a:endParaRPr lang="sk-SK" sz="1400" b="1" i="1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sk-SK" sz="1400" b="1" dirty="0">
                <a:solidFill>
                  <a:schemeClr val="bg1"/>
                </a:solidFill>
              </a:rPr>
              <a:t>(automatická rezerva na obnovenie frekvencie)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DBDEC190-7523-F5EE-5329-8213B22CEB1F}"/>
              </a:ext>
            </a:extLst>
          </p:cNvPr>
          <p:cNvSpPr txBox="1">
            <a:spLocks/>
          </p:cNvSpPr>
          <p:nvPr/>
        </p:nvSpPr>
        <p:spPr>
          <a:xfrm>
            <a:off x="8145759" y="1316185"/>
            <a:ext cx="3888002" cy="605908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sk-SK" sz="1400" b="1" dirty="0" err="1">
                <a:solidFill>
                  <a:schemeClr val="bg1"/>
                </a:solidFill>
              </a:rPr>
              <a:t>mFRR</a:t>
            </a:r>
            <a:r>
              <a:rPr lang="sk-SK" sz="1400" b="1" dirty="0">
                <a:solidFill>
                  <a:schemeClr val="bg1"/>
                </a:solidFill>
              </a:rPr>
              <a:t> – </a:t>
            </a:r>
            <a:r>
              <a:rPr lang="sk-SK" sz="1400" b="1" i="1" dirty="0" err="1">
                <a:solidFill>
                  <a:schemeClr val="bg1"/>
                </a:solidFill>
              </a:rPr>
              <a:t>Manual</a:t>
            </a:r>
            <a:r>
              <a:rPr lang="sk-SK" sz="1400" b="1" i="1" dirty="0">
                <a:solidFill>
                  <a:schemeClr val="bg1"/>
                </a:solidFill>
              </a:rPr>
              <a:t> </a:t>
            </a:r>
            <a:r>
              <a:rPr lang="sk-SK" sz="1400" b="1" i="1" dirty="0" err="1">
                <a:solidFill>
                  <a:schemeClr val="bg1"/>
                </a:solidFill>
              </a:rPr>
              <a:t>Frequency</a:t>
            </a:r>
            <a:r>
              <a:rPr lang="sk-SK" sz="1400" b="1" i="1" dirty="0">
                <a:solidFill>
                  <a:schemeClr val="bg1"/>
                </a:solidFill>
              </a:rPr>
              <a:t> </a:t>
            </a:r>
            <a:r>
              <a:rPr lang="sk-SK" sz="1400" b="1" i="1" dirty="0" err="1">
                <a:solidFill>
                  <a:schemeClr val="bg1"/>
                </a:solidFill>
              </a:rPr>
              <a:t>Restoration</a:t>
            </a:r>
            <a:r>
              <a:rPr lang="sk-SK" sz="1400" b="1" i="1" dirty="0">
                <a:solidFill>
                  <a:schemeClr val="bg1"/>
                </a:solidFill>
              </a:rPr>
              <a:t> </a:t>
            </a:r>
            <a:r>
              <a:rPr lang="sk-SK" sz="1400" b="1" i="1" dirty="0" err="1">
                <a:solidFill>
                  <a:schemeClr val="bg1"/>
                </a:solidFill>
              </a:rPr>
              <a:t>Reserve</a:t>
            </a:r>
            <a:endParaRPr lang="sk-SK" sz="1400" b="1" i="1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sk-SK" sz="1400" b="1" dirty="0">
                <a:solidFill>
                  <a:schemeClr val="bg1"/>
                </a:solidFill>
              </a:rPr>
              <a:t>(manuálna rezerva na obnovenie frekvencie)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25" name="Zástupný text 3">
            <a:extLst>
              <a:ext uri="{FF2B5EF4-FFF2-40B4-BE49-F238E27FC236}">
                <a16:creationId xmlns:a16="http://schemas.microsoft.com/office/drawing/2014/main" id="{51D9C010-B128-DE60-16A1-78200DA97526}"/>
              </a:ext>
            </a:extLst>
          </p:cNvPr>
          <p:cNvSpPr txBox="1">
            <a:spLocks/>
          </p:cNvSpPr>
          <p:nvPr/>
        </p:nvSpPr>
        <p:spPr>
          <a:xfrm>
            <a:off x="4113898" y="5747324"/>
            <a:ext cx="3888003" cy="672080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Autopilot</a:t>
            </a:r>
          </a:p>
          <a:p>
            <a:pPr algn="ctr">
              <a:spcBef>
                <a:spcPts val="300"/>
              </a:spcBef>
            </a:pPr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rýchlo dorovná odchýlku</a:t>
            </a:r>
          </a:p>
        </p:txBody>
      </p:sp>
      <p:sp>
        <p:nvSpPr>
          <p:cNvPr id="26" name="Zástupný text 3">
            <a:extLst>
              <a:ext uri="{FF2B5EF4-FFF2-40B4-BE49-F238E27FC236}">
                <a16:creationId xmlns:a16="http://schemas.microsoft.com/office/drawing/2014/main" id="{BE008E4C-CB2E-BE62-EB3E-62E57D5EC346}"/>
              </a:ext>
            </a:extLst>
          </p:cNvPr>
          <p:cNvSpPr txBox="1">
            <a:spLocks/>
          </p:cNvSpPr>
          <p:nvPr/>
        </p:nvSpPr>
        <p:spPr>
          <a:xfrm>
            <a:off x="8145758" y="5747324"/>
            <a:ext cx="3886202" cy="672080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Dispečer - zásah človeka</a:t>
            </a:r>
          </a:p>
          <a:p>
            <a:pPr algn="ctr">
              <a:spcBef>
                <a:spcPts val="300"/>
              </a:spcBef>
            </a:pPr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dlhodobo stabilizuje sústavu</a:t>
            </a:r>
          </a:p>
        </p:txBody>
      </p:sp>
      <p:sp>
        <p:nvSpPr>
          <p:cNvPr id="24" name="Zástupný text 3">
            <a:extLst>
              <a:ext uri="{FF2B5EF4-FFF2-40B4-BE49-F238E27FC236}">
                <a16:creationId xmlns:a16="http://schemas.microsoft.com/office/drawing/2014/main" id="{E3AD55D2-C633-6976-D160-F7E7AB01E2BD}"/>
              </a:ext>
            </a:extLst>
          </p:cNvPr>
          <p:cNvSpPr txBox="1">
            <a:spLocks/>
          </p:cNvSpPr>
          <p:nvPr/>
        </p:nvSpPr>
        <p:spPr>
          <a:xfrm>
            <a:off x="160040" y="5760720"/>
            <a:ext cx="3810001" cy="672080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Airbag</a:t>
            </a:r>
          </a:p>
          <a:p>
            <a:pPr algn="ctr">
              <a:spcBef>
                <a:spcPts val="300"/>
              </a:spcBef>
            </a:pPr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reaguje okamžite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4E2E9C1-A80E-B9BD-0293-D3BEA4847B42}"/>
              </a:ext>
            </a:extLst>
          </p:cNvPr>
          <p:cNvSpPr txBox="1"/>
          <p:nvPr/>
        </p:nvSpPr>
        <p:spPr>
          <a:xfrm>
            <a:off x="3511919" y="6450508"/>
            <a:ext cx="633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sk-SK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*Požiadavky SEPS na objemy podporných služieb (</a:t>
            </a:r>
            <a:r>
              <a:rPr lang="sk-SK" sz="14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PpS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2025 - </a:t>
            </a:r>
            <a:r>
              <a:rPr lang="sk-SK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sepsas.sk+1</a:t>
            </a:r>
            <a:endParaRPr lang="sk-SK" sz="14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7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1C09F-8AA2-1ABD-8C0F-85CF972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 </a:t>
            </a:r>
            <a:r>
              <a:rPr lang="sk-SK" dirty="0" err="1"/>
              <a:t>Fajnšmekrov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3A91BE-50A7-88A7-F58B-23D73905AB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8751" y="870336"/>
            <a:ext cx="9639299" cy="533400"/>
          </a:xfrm>
        </p:spPr>
        <p:txBody>
          <a:bodyPr/>
          <a:lstStyle/>
          <a:p>
            <a:r>
              <a:rPr lang="sk-SK" b="1" dirty="0"/>
              <a:t>Výkonové číslo sústavy</a:t>
            </a:r>
          </a:p>
        </p:txBody>
      </p:sp>
      <p:pic>
        <p:nvPicPr>
          <p:cNvPr id="6" name="Obrázok 5" descr="Obrázok, na ktorom je text, písmo, snímka obrazovky, rad&#10;&#10;Obsah vygenerovaný umelou inteligenciou môže byť nesprávny.">
            <a:extLst>
              <a:ext uri="{FF2B5EF4-FFF2-40B4-BE49-F238E27FC236}">
                <a16:creationId xmlns:a16="http://schemas.microsoft.com/office/drawing/2014/main" id="{A053E837-C0CF-1B90-80D8-5E0020760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20" y="1587231"/>
            <a:ext cx="4466946" cy="556014"/>
          </a:xfrm>
          <a:prstGeom prst="rect">
            <a:avLst/>
          </a:prstGeom>
        </p:spPr>
      </p:pic>
      <p:sp>
        <p:nvSpPr>
          <p:cNvPr id="7" name="Zástupný text 2">
            <a:extLst>
              <a:ext uri="{FF2B5EF4-FFF2-40B4-BE49-F238E27FC236}">
                <a16:creationId xmlns:a16="http://schemas.microsoft.com/office/drawing/2014/main" id="{7AFDEBC6-B2A6-AABD-E798-0A2CCF74E6DE}"/>
              </a:ext>
            </a:extLst>
          </p:cNvPr>
          <p:cNvSpPr txBox="1">
            <a:spLocks/>
          </p:cNvSpPr>
          <p:nvPr/>
        </p:nvSpPr>
        <p:spPr>
          <a:xfrm>
            <a:off x="428924" y="1382253"/>
            <a:ext cx="5129847" cy="4688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Ukazovateľ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stability elektrizačnej sústavy – jej odolnosti voči poruchám. 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Vyjadruje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schopnosť sústavy udržať rovnováhu medzi výrobou a spotrebou elektriny 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pri náhlej poruche siete alebo výpadku veľkého zdroja 	</a:t>
            </a:r>
          </a:p>
          <a:p>
            <a:pPr lvl="0"/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Čitateľ: aké má sústava „rezervy“, teda ako rýchlo dokáže zapojiť iné zdroje alebo znížiť spotrebu (FCR, FRR regulácia –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&gt;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rýchle zdroje – vodné a plynové). </a:t>
            </a:r>
          </a:p>
          <a:p>
            <a:pPr lvl="0"/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Menovateľ: najhoršie, čo sa môže stať v jednom okamihu (napr. odpojenie Jadrového bloku, porucha 400 kV vedenia). </a:t>
            </a:r>
          </a:p>
          <a:p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VČ indikuje,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či máme dosť rezerv na vyrovnanie najväčšej možnej poruchy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sk-SK" sz="14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spcBef>
                <a:spcPts val="3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VČ vysoké –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sieť má dostatok rezerv a je odolná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VČ nízke –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aj malý problém môže spustiť reťazovú reakciu –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hrozí kolaps a </a:t>
            </a:r>
            <a:r>
              <a:rPr lang="sk-SK" sz="12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blackout</a:t>
            </a:r>
            <a:endParaRPr lang="sk-SK" sz="1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300"/>
              </a:spcBef>
            </a:pPr>
            <a:r>
              <a:rPr lang="sk-SK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1,2 </a:t>
            </a:r>
            <a:r>
              <a:rPr lang="sk-SK" sz="105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05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sk-SK" sz="105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stabilná a bezpečná prevádzka</a:t>
            </a:r>
          </a:p>
          <a:p>
            <a:pPr lvl="2">
              <a:spcBef>
                <a:spcPts val="300"/>
              </a:spcBef>
            </a:pPr>
            <a:r>
              <a:rPr lang="sk-SK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 1,0 </a:t>
            </a:r>
            <a:r>
              <a:rPr lang="sk-SK" sz="105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05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k-SK" sz="105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sústava je na hrane, zvýšená pozornosť dispečingu</a:t>
            </a:r>
            <a:endParaRPr lang="sk-SK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300"/>
              </a:spcBef>
            </a:pPr>
            <a:r>
              <a:rPr lang="sk-SK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 1,0 </a:t>
            </a:r>
            <a:r>
              <a:rPr lang="sk-SK" sz="105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05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k-SK" sz="105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rizikový stav, hrozí reťazový kolaps a </a:t>
            </a:r>
            <a:r>
              <a:rPr lang="sk-SK" sz="105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blackout</a:t>
            </a:r>
            <a:endParaRPr lang="sk-SK" sz="105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SEPS uvádza pre 2025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FCR 29 MW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1400" b="1" dirty="0" err="1">
                <a:solidFill>
                  <a:schemeClr val="bg2">
                    <a:lumMod val="10000"/>
                  </a:schemeClr>
                </a:solidFill>
              </a:rPr>
              <a:t>aFRR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 115–145 MW 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a 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TRV3min+ 360 MW 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ako požadované objemy – v konkrétnej hodine môže byť disponibilita iná. </a:t>
            </a:r>
            <a:r>
              <a:rPr lang="sk-SK" sz="14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sepsas.sk+1</a:t>
            </a:r>
            <a:endParaRPr lang="sk-SK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sk-SK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(samotné „výkonové číslo“ SEPS nezverejňuje) 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1B76A9DB-58BA-565B-79E3-BCCE0E6374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554019"/>
            <a:ext cx="5129847" cy="3925234"/>
          </a:xfrm>
        </p:spPr>
        <p:txBody>
          <a:bodyPr/>
          <a:lstStyle/>
          <a:p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Ako „zvýšiť“ výkonové číslo v praxi</a:t>
            </a:r>
            <a:endParaRPr lang="sk-SK" sz="1400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Viac rýchlych rezerv: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držať online/na štarte flexibilné zdroje (vodné, plynové, batérie), resp. navýšiť kontrakty FCR a FRR.</a:t>
            </a:r>
          </a:p>
          <a:p>
            <a:pPr lvl="1"/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Riadenie dopytu: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aktivovať </a:t>
            </a:r>
            <a:r>
              <a:rPr lang="sk-SK" sz="1400" i="1" dirty="0" err="1">
                <a:solidFill>
                  <a:schemeClr val="bg2">
                    <a:lumMod val="10000"/>
                  </a:schemeClr>
                </a:solidFill>
              </a:rPr>
              <a:t>demand</a:t>
            </a:r>
            <a:r>
              <a:rPr lang="sk-SK" sz="14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1400" i="1" dirty="0" err="1">
                <a:solidFill>
                  <a:schemeClr val="bg2">
                    <a:lumMod val="10000"/>
                  </a:schemeClr>
                </a:solidFill>
              </a:rPr>
              <a:t>response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(zníženie odberu pri pokyne dispečingu).</a:t>
            </a:r>
          </a:p>
          <a:p>
            <a:pPr lvl="1"/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Prevádzkové obmedzenia: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dočasne obmedziť exporty/importy alebo veľkých odberateľov, kým sa systém nestabilizuje.</a:t>
            </a:r>
          </a:p>
          <a:p>
            <a:pPr lvl="1"/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Sieťová konfigurácia: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vhodné rozdelenie záťaže, napäťová podpora, prácu s transformátormi a kompenzáciou jalového výkonu.</a:t>
            </a:r>
          </a:p>
          <a:p>
            <a:pPr lvl="1"/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Zotrvačnosť a „</a:t>
            </a:r>
            <a:r>
              <a:rPr lang="sk-SK" sz="1400" b="1" dirty="0" err="1">
                <a:solidFill>
                  <a:schemeClr val="bg2">
                    <a:lumMod val="10000"/>
                  </a:schemeClr>
                </a:solidFill>
              </a:rPr>
              <a:t>grid-forming</a:t>
            </a: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“: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udržiavať dostatočnú mechanickú zotrvačnosť (synchrónne stroje) alebo nasadiť meniče so sieťotvornou funkciou.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4038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78B3F-9DA3-6141-FD7A-4029F348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84368-7B99-FE60-2126-618F5438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 </a:t>
            </a:r>
            <a:r>
              <a:rPr lang="sk-SK" dirty="0" err="1"/>
              <a:t>Fajnšmekrov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27B96C-5736-C53F-7C11-B99A73F2B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7412" y="836356"/>
            <a:ext cx="9639299" cy="533400"/>
          </a:xfrm>
        </p:spPr>
        <p:txBody>
          <a:bodyPr/>
          <a:lstStyle/>
          <a:p>
            <a:r>
              <a:rPr lang="sk-SK" b="1" dirty="0"/>
              <a:t>Zotrvačnosť sústavy</a:t>
            </a:r>
            <a:endParaRPr lang="sk-SK" dirty="0"/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B2D37CC2-47BB-96CB-E868-ED70417DC26D}"/>
              </a:ext>
            </a:extLst>
          </p:cNvPr>
          <p:cNvSpPr txBox="1">
            <a:spLocks/>
          </p:cNvSpPr>
          <p:nvPr/>
        </p:nvSpPr>
        <p:spPr>
          <a:xfrm>
            <a:off x="160040" y="1416573"/>
            <a:ext cx="3810001" cy="4120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sk-SK" sz="1400" b="1" dirty="0">
                <a:solidFill>
                  <a:schemeClr val="bg1"/>
                </a:solidFill>
              </a:rPr>
              <a:t>Čo to je a ako sa meria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C298EA24-F187-EAC9-3667-9213502D026B}"/>
              </a:ext>
            </a:extLst>
          </p:cNvPr>
          <p:cNvSpPr txBox="1">
            <a:spLocks/>
          </p:cNvSpPr>
          <p:nvPr/>
        </p:nvSpPr>
        <p:spPr>
          <a:xfrm>
            <a:off x="4113899" y="1792804"/>
            <a:ext cx="3886201" cy="47528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Dynamika zmien:</a:t>
            </a:r>
          </a:p>
          <a:p>
            <a:pPr lvl="0">
              <a:spcBef>
                <a:spcPts val="6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Ak sa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zvýši zaťaženie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(odber) – sústava okamžite „siahne“ do rotačnej energie generátorov, takže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frekvencia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 začne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 klesať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len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postupne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 a nie skokom.</a:t>
            </a:r>
          </a:p>
          <a:p>
            <a:pPr lvl="0">
              <a:spcBef>
                <a:spcPts val="6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Ak sa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zníži zaťaženie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(náhle odpojenie spotrebičov), energia rotujúcich generátorov spôsobí, že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frekvencia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naopak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nevyskočí prudko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, ale zmení sa plynulo.</a:t>
            </a:r>
          </a:p>
          <a:p>
            <a:pPr lvl="0">
              <a:spcBef>
                <a:spcPts val="6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Čím je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väčšia zotrvačnosť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, tým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pomalšia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 a miernejšia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zmena frekvencie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pri poruchách –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&gt;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sústava je stabilnejšia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a má viac času na zásah regulácie (primárna a sekundárna regulácia).</a:t>
            </a:r>
          </a:p>
          <a:p>
            <a:pPr lvl="0">
              <a:spcBef>
                <a:spcPts val="6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Stabilitu siete zabezpečujú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veľké synchrónne generátory –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veľké rotory, ktoré svojou mechanickou zotrvačnosťou (točivou hmotou) prirodzene tlmia výkyvy frekvencie (JE, TE, VE).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Veľká zotrvačnosť sústavy.</a:t>
            </a:r>
          </a:p>
          <a:p>
            <a:pPr marL="0" indent="0">
              <a:buNone/>
            </a:pP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Ako sme na tom v Európe?</a:t>
            </a:r>
          </a:p>
          <a:p>
            <a:pPr marL="0" indent="0">
              <a:buNone/>
            </a:pPr>
            <a:endParaRPr lang="sk-SK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33E81045-D720-30A3-BC0C-D3B3A5F6D84F}"/>
              </a:ext>
            </a:extLst>
          </p:cNvPr>
          <p:cNvSpPr txBox="1">
            <a:spLocks/>
          </p:cNvSpPr>
          <p:nvPr/>
        </p:nvSpPr>
        <p:spPr>
          <a:xfrm>
            <a:off x="8143958" y="1828582"/>
            <a:ext cx="3886200" cy="4717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Problém modernej energetiky:</a:t>
            </a:r>
          </a:p>
          <a:p>
            <a:pPr>
              <a:spcBef>
                <a:spcPts val="300"/>
              </a:spcBef>
            </a:pP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Rast podielu OZE zdrojov 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(veterné a solárne zdroje)  - sú pripojené cez meniče –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&gt;</a:t>
            </a:r>
            <a:endParaRPr lang="sk-SK" sz="12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spcBef>
                <a:spcPts val="300"/>
              </a:spcBef>
            </a:pPr>
            <a:r>
              <a:rPr lang="sk-SK" sz="11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neprispievajú prirodzenou zotrvačnosťou, samy osebe </a:t>
            </a:r>
            <a:r>
              <a:rPr lang="sk-SK" sz="11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netvoria sieť</a:t>
            </a:r>
            <a:r>
              <a:rPr lang="sk-SK" sz="11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len sa „pripájajú“ na existujúcu (tzv. </a:t>
            </a:r>
            <a:r>
              <a:rPr lang="sk-SK" sz="11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grid-following</a:t>
            </a:r>
            <a:r>
              <a:rPr lang="sk-SK" sz="11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režim).</a:t>
            </a:r>
          </a:p>
          <a:p>
            <a:pPr>
              <a:spcBef>
                <a:spcPts val="3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Pri vysokom podiele OZE tak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klesá zotrvačnosť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a sústava je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náchylnejšia na nestability a </a:t>
            </a:r>
            <a:r>
              <a:rPr lang="sk-SK" sz="1200" b="1" dirty="0" err="1">
                <a:solidFill>
                  <a:schemeClr val="bg2">
                    <a:lumMod val="10000"/>
                  </a:schemeClr>
                </a:solidFill>
              </a:rPr>
              <a:t>blackout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Riešenie: </a:t>
            </a:r>
          </a:p>
          <a:p>
            <a:pPr marL="241200" lvl="1">
              <a:spcBef>
                <a:spcPts val="300"/>
              </a:spcBef>
            </a:pP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Virtuálna (syntetická) zotrvačnosť - </a:t>
            </a:r>
            <a:r>
              <a:rPr lang="sk-SK" sz="12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grid-forming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meniče (</a:t>
            </a:r>
            <a:r>
              <a:rPr lang="sk-SK" sz="12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sieťotvorná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f-</a:t>
            </a:r>
            <a:r>
              <a:rPr lang="sk-SK" sz="12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vedia nahradiť úlohu klasického generátora, a teda poskytnúť „umelú zotrvačnosť“ </a:t>
            </a:r>
            <a:r>
              <a:rPr lang="sk-SK" sz="12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t.j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(napr. batériový menič, veterná alebo solárna elektráreň s vhodnou elektronikou) dokážu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tvoriť napätie a frekvenciu v sieti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akoby boli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synchrónnym generátorom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98400" lvl="2">
              <a:spcBef>
                <a:spcPts val="300"/>
              </a:spcBef>
            </a:pP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Takéto zariadenie sa správa ako „</a:t>
            </a:r>
            <a:r>
              <a:rPr lang="sk-SK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virtuálny generátor</a:t>
            </a: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– udržuje </a:t>
            </a:r>
            <a:r>
              <a:rPr lang="sk-SK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pevnú frekvenciu a napätie</a:t>
            </a:r>
            <a:r>
              <a:rPr lang="sk-SK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tým vytvára referenciu, podľa ktorej sa môžu riadiť ostatné zdroje.</a:t>
            </a:r>
            <a:endParaRPr lang="sk-SK" sz="8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Rýchle regulačné služby (FCR a </a:t>
            </a:r>
            <a:r>
              <a:rPr lang="sk-SK" sz="1200" dirty="0" err="1">
                <a:solidFill>
                  <a:schemeClr val="bg2">
                    <a:lumMod val="10000"/>
                  </a:schemeClr>
                </a:solidFill>
              </a:rPr>
              <a:t>aFRR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  <a:p>
            <a:pPr>
              <a:spcBef>
                <a:spcPts val="3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Udržiavať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dostatočnú mechanickú zotrvačnosť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(synchrónne stroje) .</a:t>
            </a:r>
          </a:p>
          <a:p>
            <a:pPr>
              <a:spcBef>
                <a:spcPts val="3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Nasadzovanie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moderných riadiacich systémov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a zariadení (napr. synchrónne kompenzátory).</a:t>
            </a:r>
          </a:p>
          <a:p>
            <a:pPr marL="0" indent="0">
              <a:buNone/>
            </a:pPr>
            <a:endParaRPr lang="sk-SK" sz="1100" b="1" dirty="0"/>
          </a:p>
          <a:p>
            <a:pPr marL="0" indent="0">
              <a:buNone/>
            </a:pPr>
            <a:endParaRPr lang="sk-SK" sz="1400" dirty="0"/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A1359A19-0F39-F868-EF68-76112C8DA329}"/>
              </a:ext>
            </a:extLst>
          </p:cNvPr>
          <p:cNvSpPr txBox="1">
            <a:spLocks/>
          </p:cNvSpPr>
          <p:nvPr/>
        </p:nvSpPr>
        <p:spPr>
          <a:xfrm>
            <a:off x="158239" y="1828582"/>
            <a:ext cx="3886202" cy="45722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Schopnosť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odolávať rýchlym zmenám frekvencie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náhlej nerovnováhe medzi výrobou a spotrebou elektriny (v reálnom čase).</a:t>
            </a:r>
          </a:p>
          <a:p>
            <a:pPr marL="230400" lvl="1"/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Viaže sa na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rotačnú (kinetickú) energiu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synchrónnych generátorov – ich schopnosť krátkodobo udržať frekvenciu pri náhlej zmene záťaže.</a:t>
            </a:r>
          </a:p>
          <a:p>
            <a:pPr marL="540000" lvl="2">
              <a:spcBef>
                <a:spcPts val="300"/>
              </a:spcBef>
            </a:pPr>
            <a:r>
              <a:rPr lang="sk-SK" sz="11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Rotor má veľkú hmotnosť a pri vysokých otáčkach (3000 </a:t>
            </a:r>
            <a:r>
              <a:rPr lang="sk-SK" sz="11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sk-SK" sz="11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./min pri 50 Hz má schopnosť krátkodobo uchovávať energiu.</a:t>
            </a:r>
          </a:p>
          <a:p>
            <a:pPr marL="540000" lvl="2">
              <a:spcBef>
                <a:spcPts val="300"/>
              </a:spcBef>
            </a:pPr>
            <a:r>
              <a:rPr lang="sk-SK" sz="11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Pôsobí ako tlmič </a:t>
            </a:r>
            <a:r>
              <a:rPr lang="sk-SK" sz="11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 náhlych zmenách rovnováhy výroba – spotreba  v reálnom čase.</a:t>
            </a:r>
          </a:p>
          <a:p>
            <a:pPr marL="0" lvl="1" indent="0">
              <a:spcBef>
                <a:spcPts val="300"/>
              </a:spcBef>
              <a:buNone/>
            </a:pPr>
            <a:r>
              <a:rPr lang="sk-SK" sz="1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Ako sa vyjadruje: </a:t>
            </a:r>
          </a:p>
          <a:p>
            <a:pPr marL="230400" lvl="1"/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Pomocou </a:t>
            </a:r>
            <a:r>
              <a:rPr lang="sk-SK" sz="12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Inertia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2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(s). </a:t>
            </a:r>
          </a:p>
          <a:p>
            <a:pPr marL="230400" lvl="1"/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Udáva, koľko sekúnd by generátor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vydržal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dodávať menovitý výkon z rotačnej energie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bez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ďalšieho prívodu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paliva.</a:t>
            </a:r>
          </a:p>
          <a:p>
            <a:pPr marL="230400" lvl="1"/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úrovni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sústavy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 používa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ekvivalentná zotrvačnosť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súčet príspevkov všetkých generátorov.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Ako je na tom Slovensko?</a:t>
            </a:r>
          </a:p>
          <a:p>
            <a:pPr>
              <a:spcBef>
                <a:spcPts val="6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Slovensko je na tom bezkonkurenčne najlepšie kvôli objemu rotujúcich hmôt v jadrových blokoch vztiahnutých na veľkosť ES (H=2s).</a:t>
            </a:r>
          </a:p>
          <a:p>
            <a:pPr marL="0" indent="0">
              <a:buNone/>
            </a:pPr>
            <a:endParaRPr lang="sk-SK" sz="1400" dirty="0"/>
          </a:p>
        </p:txBody>
      </p:sp>
      <p:sp>
        <p:nvSpPr>
          <p:cNvPr id="16" name="Zástupný text 3">
            <a:extLst>
              <a:ext uri="{FF2B5EF4-FFF2-40B4-BE49-F238E27FC236}">
                <a16:creationId xmlns:a16="http://schemas.microsoft.com/office/drawing/2014/main" id="{6E4E7EC7-6FAD-0A2B-F2CF-D66734C0BE54}"/>
              </a:ext>
            </a:extLst>
          </p:cNvPr>
          <p:cNvSpPr txBox="1">
            <a:spLocks/>
          </p:cNvSpPr>
          <p:nvPr/>
        </p:nvSpPr>
        <p:spPr>
          <a:xfrm>
            <a:off x="4113899" y="1414033"/>
            <a:ext cx="3888002" cy="4120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sk-SK" sz="1400" b="1" dirty="0">
                <a:solidFill>
                  <a:schemeClr val="bg1"/>
                </a:solidFill>
              </a:rPr>
              <a:t>Ako vplýva na stabilitu siete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916FF650-2655-851B-08EC-073F8F5E2154}"/>
              </a:ext>
            </a:extLst>
          </p:cNvPr>
          <p:cNvSpPr txBox="1">
            <a:spLocks/>
          </p:cNvSpPr>
          <p:nvPr/>
        </p:nvSpPr>
        <p:spPr>
          <a:xfrm>
            <a:off x="8143958" y="1408801"/>
            <a:ext cx="3888002" cy="4120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sk-SK" sz="1400" b="1" dirty="0">
                <a:solidFill>
                  <a:schemeClr val="bg1"/>
                </a:solidFill>
              </a:rPr>
              <a:t>Budúcnosť sústavy </a:t>
            </a:r>
            <a:endParaRPr lang="sk-SK" sz="1400" dirty="0">
              <a:solidFill>
                <a:schemeClr val="bg1"/>
              </a:solidFill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893C32F9-D8C5-35E8-53F7-CFCA6CA27163}"/>
              </a:ext>
            </a:extLst>
          </p:cNvPr>
          <p:cNvGrpSpPr/>
          <p:nvPr/>
        </p:nvGrpSpPr>
        <p:grpSpPr>
          <a:xfrm>
            <a:off x="4746529" y="5378483"/>
            <a:ext cx="2741064" cy="643161"/>
            <a:chOff x="8610601" y="2053033"/>
            <a:chExt cx="2741064" cy="643161"/>
          </a:xfrm>
        </p:grpSpPr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C7221B63-7EAB-B323-E0E3-0D577952A6DD}"/>
                </a:ext>
              </a:extLst>
            </p:cNvPr>
            <p:cNvSpPr txBox="1"/>
            <p:nvPr/>
          </p:nvSpPr>
          <p:spPr>
            <a:xfrm>
              <a:off x="8610601" y="2128393"/>
              <a:ext cx="1634260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31750" h="57150"/>
              </a:sp3d>
            </a:bodyPr>
            <a:lstStyle/>
            <a:p>
              <a:pPr algn="l"/>
              <a:r>
                <a:rPr lang="sk-SK" sz="3200" cap="none" spc="0" dirty="0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DETAIL</a:t>
              </a:r>
              <a:r>
                <a:rPr lang="sk-SK" sz="2800" cap="none" spc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" name="Šípka: doprava 9">
              <a:extLst>
                <a:ext uri="{FF2B5EF4-FFF2-40B4-BE49-F238E27FC236}">
                  <a16:creationId xmlns:a16="http://schemas.microsoft.com/office/drawing/2014/main" id="{AF7F0124-C97C-FBAC-8EEF-4218D41E7141}"/>
                </a:ext>
              </a:extLst>
            </p:cNvPr>
            <p:cNvSpPr/>
            <p:nvPr/>
          </p:nvSpPr>
          <p:spPr>
            <a:xfrm>
              <a:off x="10126663" y="2053033"/>
              <a:ext cx="1225002" cy="64316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outerShdw blurRad="165100" dist="38100" dir="2700000" algn="tl" rotWithShape="0">
                <a:prstClr val="black">
                  <a:alpha val="12000"/>
                </a:prstClr>
              </a:outerShdw>
            </a:effectLst>
          </p:spPr>
          <p:txBody>
            <a:bodyPr wrap="square" lIns="72000" tIns="0" rIns="72000" bIns="0" rtlCol="0" anchor="ctr">
              <a:noAutofit/>
            </a:bodyPr>
            <a:lstStyle/>
            <a:p>
              <a:pPr algn="ctr"/>
              <a:endParaRPr lang="sk-SK" sz="1600" cap="all" spc="3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4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4AD9D-EBCC-D9F1-6055-D186BA92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 </a:t>
            </a:r>
            <a:r>
              <a:rPr lang="sk-SK" dirty="0" err="1"/>
              <a:t>Fajnšmekrov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0F7B1B-EA09-2104-402D-6A2C0E534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7431" y="794522"/>
            <a:ext cx="5149850" cy="533400"/>
          </a:xfrm>
        </p:spPr>
        <p:txBody>
          <a:bodyPr/>
          <a:lstStyle/>
          <a:p>
            <a:r>
              <a:rPr lang="sk-SK" sz="2400" b="1" dirty="0"/>
              <a:t>Zotrvačnosť sústavy – Ako sme na tom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5F73AE-95F2-BCD0-24E1-D8602819CC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0240" y="1227516"/>
            <a:ext cx="6124955" cy="3839784"/>
          </a:xfrm>
        </p:spPr>
        <p:txBody>
          <a:bodyPr/>
          <a:lstStyle/>
          <a:p>
            <a:r>
              <a:rPr lang="sk-SK" sz="1050" b="1" dirty="0">
                <a:solidFill>
                  <a:schemeClr val="bg2">
                    <a:lumMod val="10000"/>
                  </a:schemeClr>
                </a:solidFill>
              </a:rPr>
              <a:t>Modelovanie stability a zotrvačnosti elektroenergetickej sústavy</a:t>
            </a:r>
            <a:r>
              <a:rPr lang="sk-SK" sz="1050" dirty="0">
                <a:solidFill>
                  <a:schemeClr val="bg2">
                    <a:lumMod val="10000"/>
                  </a:schemeClr>
                </a:solidFill>
              </a:rPr>
              <a:t> v rámci ukazovateľa </a:t>
            </a:r>
            <a:r>
              <a:rPr lang="sk-SK" sz="1050" b="1" dirty="0">
                <a:solidFill>
                  <a:schemeClr val="bg2">
                    <a:lumMod val="10000"/>
                  </a:schemeClr>
                </a:solidFill>
              </a:rPr>
              <a:t>NT2030 / </a:t>
            </a:r>
            <a:r>
              <a:rPr lang="sk-SK" sz="1050" b="1" dirty="0" err="1">
                <a:solidFill>
                  <a:schemeClr val="bg2">
                    <a:lumMod val="10000"/>
                  </a:schemeClr>
                </a:solidFill>
              </a:rPr>
              <a:t>Add</a:t>
            </a:r>
            <a:r>
              <a:rPr lang="sk-SK" sz="1050" b="1" dirty="0">
                <a:solidFill>
                  <a:schemeClr val="bg2">
                    <a:lumMod val="10000"/>
                  </a:schemeClr>
                </a:solidFill>
              </a:rPr>
              <a:t> EKIN (</a:t>
            </a:r>
            <a:r>
              <a:rPr lang="sk-SK" sz="1050" b="1" dirty="0" err="1">
                <a:solidFill>
                  <a:schemeClr val="bg2">
                    <a:lumMod val="10000"/>
                  </a:schemeClr>
                </a:solidFill>
              </a:rPr>
              <a:t>GWs</a:t>
            </a:r>
            <a:r>
              <a:rPr lang="sk-SK" sz="1050" b="1" dirty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sk-SK" sz="105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Čísla ukazujú 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priamu závislosť medzi dostupnou zotrvačnosťou a integráciou OZE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540000" lvl="1" indent="-171450">
              <a:spcBef>
                <a:spcPts val="300"/>
              </a:spcBef>
            </a:pPr>
            <a:r>
              <a:rPr lang="sk-SK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Čím </a:t>
            </a:r>
            <a:r>
              <a:rPr lang="sk-SK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vyššia účinná zotrvačnosť</a:t>
            </a:r>
            <a:r>
              <a:rPr lang="sk-SK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tým </a:t>
            </a:r>
            <a:r>
              <a:rPr lang="sk-SK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väčší prírastok OZE </a:t>
            </a:r>
            <a:r>
              <a:rPr lang="sk-SK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možné pripojiť bez ohrozenia stability frekvencie.</a:t>
            </a:r>
          </a:p>
          <a:p>
            <a:pPr marL="540000" lvl="1" indent="-171450">
              <a:spcBef>
                <a:spcPts val="300"/>
              </a:spcBef>
            </a:pPr>
            <a:r>
              <a:rPr lang="sk-SK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Čísla v riadkoch - </a:t>
            </a:r>
            <a:r>
              <a:rPr lang="sk-SK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maximálne množstvo nových OZE, </a:t>
            </a:r>
            <a:r>
              <a:rPr lang="sk-SK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ktoré môže krajina</a:t>
            </a:r>
            <a:r>
              <a:rPr lang="sk-SK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bezpečne pridať </a:t>
            </a:r>
            <a:r>
              <a:rPr lang="sk-SK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podľa rôznych scenárov</a:t>
            </a:r>
            <a:r>
              <a:rPr lang="sk-SK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účasti zdrojov na poskytovaní syntetickej zotrvačnosti</a:t>
            </a:r>
            <a:r>
              <a:rPr lang="sk-SK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Popis: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NT2030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  -  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Národné ciele pre OZE do roku 2030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 (podľa Národného energetického a klimatického plánu – NEKP).</a:t>
            </a:r>
          </a:p>
          <a:p>
            <a:pPr marL="171450" lvl="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„</a:t>
            </a:r>
            <a:r>
              <a:rPr lang="sk-SK" sz="1000" b="1" dirty="0" err="1">
                <a:solidFill>
                  <a:schemeClr val="bg2">
                    <a:lumMod val="10000"/>
                  </a:schemeClr>
                </a:solidFill>
              </a:rPr>
              <a:t>Add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 EKIN (</a:t>
            </a:r>
            <a:r>
              <a:rPr lang="sk-SK" sz="1000" b="1" dirty="0" err="1">
                <a:solidFill>
                  <a:schemeClr val="bg2">
                    <a:lumMod val="10000"/>
                  </a:schemeClr>
                </a:solidFill>
              </a:rPr>
              <a:t>GWs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“ -  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prírastok inštalovanej kapacity v GW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 z OZE.</a:t>
            </a:r>
          </a:p>
          <a:p>
            <a:pPr marL="540000" lvl="1" indent="-171450">
              <a:spcBef>
                <a:spcPts val="300"/>
              </a:spcBef>
            </a:pPr>
            <a:r>
              <a:rPr lang="sk-SK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Tento ukazovateľ sleduje, 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koľko nových GW z OZE  pribudne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oproti východiskovému stavu.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2.0s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 znamená 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čas zotrvačnosti (</a:t>
            </a:r>
            <a:r>
              <a:rPr lang="sk-SK" sz="1000" b="1" dirty="0" err="1">
                <a:solidFill>
                  <a:schemeClr val="bg2">
                    <a:lumMod val="10000"/>
                  </a:schemeClr>
                </a:solidFill>
              </a:rPr>
              <a:t>inertia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1000" b="1" dirty="0" err="1">
                <a:solidFill>
                  <a:schemeClr val="bg2">
                    <a:lumMod val="10000"/>
                  </a:schemeClr>
                </a:solidFill>
              </a:rPr>
              <a:t>constant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 H)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 vyjadrený v sekundách.</a:t>
            </a:r>
          </a:p>
          <a:p>
            <a:pPr marL="54000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k-SK" sz="1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</a:rPr>
              <a:t>H = 2 s znamená, že celá sústava (generátory) má zotrvačnosť ekvivalentnú tomu, že by vedela 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</a:rPr>
              <a:t>po dobu 2 sekúnd dodávať menovitý výkon 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</a:rPr>
              <a:t>len zo svojej rotačnej energie (ak by sa úplne odpojil primárny zdroj).</a:t>
            </a:r>
          </a:p>
          <a:p>
            <a:pPr marL="17280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k-SK" sz="1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</a:rPr>
              <a:t>x%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</a:rPr>
              <a:t> - 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vyjadruje 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úroveň pokrytia alebo účasti zdrojov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 na poskytovaní zotrvačnosti / stability.</a:t>
            </a:r>
          </a:p>
          <a:p>
            <a:pPr marL="540000" lvl="1" indent="-171450">
              <a:spcBef>
                <a:spcPts val="300"/>
              </a:spcBef>
            </a:pPr>
            <a:r>
              <a:rPr lang="sk-SK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  - </a:t>
            </a:r>
            <a:r>
              <a:rPr lang="sk-SK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všetky zdroje</a:t>
            </a:r>
            <a:r>
              <a:rPr lang="sk-SK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(napr. nové OZE s meničmi, batérie) budú schopné dodávať tzv. </a:t>
            </a:r>
            <a:r>
              <a:rPr lang="sk-SK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syntetickú zotrvačnosť</a:t>
            </a:r>
            <a:r>
              <a:rPr lang="sk-SK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parametrom H = 2 s.</a:t>
            </a:r>
          </a:p>
          <a:p>
            <a:pPr marL="540000" lvl="1" indent="-171450">
              <a:spcBef>
                <a:spcPts val="300"/>
              </a:spcBef>
            </a:pPr>
            <a:r>
              <a:rPr lang="sk-SK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 len časť zdrojov poskytuje syntetickú zotrvačnosť, </a:t>
            </a:r>
            <a:r>
              <a:rPr lang="sk-SK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limituje to rozvoj OZE</a:t>
            </a:r>
            <a:r>
              <a:rPr lang="sk-SK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pretože by sústava nebola schopná udržať frekvenciu po poruchách alebo odchýlkach.</a:t>
            </a:r>
          </a:p>
          <a:p>
            <a:pPr marL="368550" lvl="1" indent="0">
              <a:spcBef>
                <a:spcPts val="300"/>
              </a:spcBef>
              <a:buNone/>
            </a:pPr>
            <a:endParaRPr lang="sk-SK" sz="1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DDA577-E187-1762-5F63-1ABBD815CB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30240" y="4785858"/>
            <a:ext cx="6124955" cy="1741821"/>
          </a:xfrm>
        </p:spPr>
        <p:txBody>
          <a:bodyPr/>
          <a:lstStyle/>
          <a:p>
            <a:pPr marL="0" lvl="0" indent="0">
              <a:buNone/>
            </a:pP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PRÍKLAD: Slovensko vs. Rakúsko</a:t>
            </a:r>
          </a:p>
          <a:p>
            <a:pPr>
              <a:spcBef>
                <a:spcPts val="300"/>
              </a:spcBef>
            </a:pP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„0“ tu neznamená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, že Slovensko nemôže mať 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žiadne nové OZE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1">
              <a:spcBef>
                <a:spcPts val="300"/>
              </a:spcBef>
            </a:pPr>
            <a:r>
              <a:rPr lang="sk-SK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Znamená to, že 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pohľadu stability sústavy a zotrvačnosti sa v modeloch neočakáva dodatočný limitujúci prírastok OZE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Bef>
                <a:spcPts val="300"/>
              </a:spcBef>
            </a:pP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Slovensko už pri súčasných alebo plánovaných zdrojoch 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nenaráža na problém nízkej zotrvačnosti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, pretože má stále dostatok klasických synchrónnych generátorov (JE, TE, VE). A</a:t>
            </a:r>
            <a:r>
              <a:rPr lang="sk-SK" sz="1000" dirty="0"/>
              <a:t>j pri náraste OZE </a:t>
            </a:r>
            <a:r>
              <a:rPr lang="sk-SK" sz="1000" b="1" dirty="0"/>
              <a:t>sústava nestráca stabilitu</a:t>
            </a:r>
            <a:r>
              <a:rPr lang="sk-SK" sz="1000" dirty="0"/>
              <a:t> → model ukazuje, že </a:t>
            </a:r>
            <a:r>
              <a:rPr lang="sk-SK" sz="1000" b="1" dirty="0"/>
              <a:t>nie je potrebné dodatočne obmedzovať prírastok OZE </a:t>
            </a:r>
            <a:r>
              <a:rPr lang="sk-SK" sz="1000" dirty="0"/>
              <a:t>(EKIN) z dôvodu zotrvačnosti.</a:t>
            </a:r>
            <a:endParaRPr lang="sk-SK" sz="1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Rakúsko</a:t>
            </a:r>
            <a:r>
              <a:rPr lang="sk-SK" sz="1000" dirty="0">
                <a:solidFill>
                  <a:schemeClr val="bg2">
                    <a:lumMod val="10000"/>
                  </a:schemeClr>
                </a:solidFill>
              </a:rPr>
              <a:t> má vysoký podiel OZE (hlavne voda + rýchlo rastúca FVE a VTE), čo spôsobuje, že dostupná zotrvačnosť sa môže stať </a:t>
            </a:r>
            <a:r>
              <a:rPr lang="sk-SK" sz="1000" b="1" dirty="0">
                <a:solidFill>
                  <a:schemeClr val="bg2">
                    <a:lumMod val="10000"/>
                  </a:schemeClr>
                </a:solidFill>
              </a:rPr>
              <a:t>kritickým faktorom.</a:t>
            </a:r>
          </a:p>
        </p:txBody>
      </p:sp>
      <p:pic>
        <p:nvPicPr>
          <p:cNvPr id="6" name="x_image_1">
            <a:extLst>
              <a:ext uri="{FF2B5EF4-FFF2-40B4-BE49-F238E27FC236}">
                <a16:creationId xmlns:a16="http://schemas.microsoft.com/office/drawing/2014/main" id="{56A29661-56DA-48AA-BC8C-24A0F48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3" y="989981"/>
            <a:ext cx="5157058" cy="553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490D6F2D-D0CE-8B20-FFA8-5907DFBA881C}"/>
              </a:ext>
            </a:extLst>
          </p:cNvPr>
          <p:cNvSpPr txBox="1"/>
          <p:nvPr/>
        </p:nvSpPr>
        <p:spPr>
          <a:xfrm>
            <a:off x="487700" y="6533022"/>
            <a:ext cx="1577341" cy="18466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sk-SK" sz="1200" cap="none" spc="0" dirty="0" err="1">
                <a:solidFill>
                  <a:srgbClr val="0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Tabulka</a:t>
            </a:r>
            <a:r>
              <a:rPr lang="sk-SK" sz="1200" cap="none" spc="0" dirty="0">
                <a:solidFill>
                  <a:srgbClr val="0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zdroj SEPS</a:t>
            </a:r>
          </a:p>
        </p:txBody>
      </p:sp>
    </p:spTree>
    <p:extLst>
      <p:ext uri="{BB962C8B-B14F-4D97-AF65-F5344CB8AC3E}">
        <p14:creationId xmlns:p14="http://schemas.microsoft.com/office/powerpoint/2010/main" val="71707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D7E6A-8034-D0CD-BBB8-E2DBA87CD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2250B-738B-52F8-1A45-3083BD66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 </a:t>
            </a:r>
            <a:r>
              <a:rPr lang="sk-SK" dirty="0" err="1"/>
              <a:t>Fajnšmekrov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F74551-A8BA-0FFD-F41A-2D335DEA0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7412" y="836356"/>
            <a:ext cx="9639299" cy="533400"/>
          </a:xfrm>
        </p:spPr>
        <p:txBody>
          <a:bodyPr/>
          <a:lstStyle/>
          <a:p>
            <a:r>
              <a:rPr lang="sk-SK" b="1" dirty="0"/>
              <a:t>Čo je </a:t>
            </a:r>
            <a:r>
              <a:rPr lang="sk-SK" b="1" dirty="0" err="1"/>
              <a:t>grid-forming</a:t>
            </a:r>
            <a:r>
              <a:rPr lang="sk-SK" b="1" dirty="0"/>
              <a:t> a </a:t>
            </a:r>
            <a:r>
              <a:rPr lang="sk-SK" b="1" dirty="0" err="1"/>
              <a:t>grid-following</a:t>
            </a:r>
            <a:r>
              <a:rPr lang="sk-SK" b="1" dirty="0"/>
              <a:t>?</a:t>
            </a:r>
            <a:endParaRPr lang="sk-SK" dirty="0"/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3FA5008E-A7D6-4125-77C3-4EA99C4AE3C0}"/>
              </a:ext>
            </a:extLst>
          </p:cNvPr>
          <p:cNvSpPr txBox="1">
            <a:spLocks/>
          </p:cNvSpPr>
          <p:nvPr/>
        </p:nvSpPr>
        <p:spPr>
          <a:xfrm>
            <a:off x="160040" y="1416573"/>
            <a:ext cx="3810001" cy="4120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sk-SK" sz="1400" b="1" dirty="0">
                <a:solidFill>
                  <a:schemeClr val="bg1"/>
                </a:solidFill>
              </a:rPr>
              <a:t>Funkcie zariadení – generátorov elektriny v sieti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1B9E9E24-17DD-23C8-2DC2-451E312563BD}"/>
              </a:ext>
            </a:extLst>
          </p:cNvPr>
          <p:cNvSpPr txBox="1">
            <a:spLocks/>
          </p:cNvSpPr>
          <p:nvPr/>
        </p:nvSpPr>
        <p:spPr>
          <a:xfrm>
            <a:off x="4113899" y="1792804"/>
            <a:ext cx="3886201" cy="47528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Klasická energetika:</a:t>
            </a:r>
          </a:p>
          <a:p>
            <a:pPr lvl="0">
              <a:spcBef>
                <a:spcPts val="6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Stabilitu siete zabezpečujú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veľké synchrónne generátory –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veľké rotory, ktoré svojou mechanickou zotrvačnosťou (točivou hmotou) prirodzene tlmia výkyvy frekvencie (JE, TE, VE).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Veľká zotrvačnosť sústavy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sk-SK" sz="1400" b="1" dirty="0">
                <a:solidFill>
                  <a:schemeClr val="bg2">
                    <a:lumMod val="10000"/>
                  </a:schemeClr>
                </a:solidFill>
              </a:rPr>
              <a:t>Moderná energetika:</a:t>
            </a:r>
          </a:p>
          <a:p>
            <a:pPr>
              <a:spcBef>
                <a:spcPts val="300"/>
              </a:spcBef>
            </a:pP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Veterné a solárne zdroje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 sú pripojené cez meniče, ktoré samy osebe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netvoria sieť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, len sa „pripájajú“ na existujúcu (tzv. </a:t>
            </a:r>
            <a:r>
              <a:rPr lang="sk-SK" sz="1200" b="1" dirty="0" err="1">
                <a:solidFill>
                  <a:schemeClr val="bg2">
                    <a:lumMod val="10000"/>
                  </a:schemeClr>
                </a:solidFill>
              </a:rPr>
              <a:t>grid-following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 režim).</a:t>
            </a:r>
          </a:p>
          <a:p>
            <a:pPr>
              <a:spcBef>
                <a:spcPts val="3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Pri vysokom podiele OZE tak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klesá zotrvačnosť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a sústava je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náchylnejšia na nestability a </a:t>
            </a:r>
            <a:r>
              <a:rPr lang="sk-SK" sz="1200" b="1" dirty="0" err="1">
                <a:solidFill>
                  <a:schemeClr val="bg2">
                    <a:lumMod val="10000"/>
                  </a:schemeClr>
                </a:solidFill>
              </a:rPr>
              <a:t>blackouty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spcBef>
                <a:spcPts val="300"/>
              </a:spcBef>
            </a:pP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RIEŠENIE: </a:t>
            </a:r>
          </a:p>
          <a:p>
            <a:pPr lvl="1">
              <a:spcBef>
                <a:spcPts val="300"/>
              </a:spcBef>
            </a:pPr>
            <a:r>
              <a:rPr lang="sk-SK" sz="12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Grid-forming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meniče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vedia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nahradiť úlohu klasického generátora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teda poskytnúť „umelú zotrvačnosť“ </a:t>
            </a:r>
            <a:r>
              <a:rPr lang="sk-SK" sz="12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t.j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(napr. batériový menič, veterná alebo solárna elektráreň s vhodnou elektronikou) dokážu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tvoriť napätie a frekvenciu v sieti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akoby boli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synchrónnym generátorom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Bef>
                <a:spcPts val="300"/>
              </a:spcBef>
            </a:pPr>
            <a:r>
              <a:rPr lang="sk-SK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Takéto zariadenie sa správa ako „</a:t>
            </a:r>
            <a:r>
              <a:rPr lang="sk-SK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virtuálny generátor</a:t>
            </a:r>
            <a:r>
              <a:rPr lang="sk-SK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– udržuje </a:t>
            </a:r>
            <a:r>
              <a:rPr lang="sk-SK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pevnú frekvenciu a napätie</a:t>
            </a:r>
            <a:r>
              <a:rPr lang="sk-SK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tým vytvára referenciu, podľa ktorej sa môžu riadiť ostatné zdroje.</a:t>
            </a:r>
          </a:p>
          <a:p>
            <a:pPr>
              <a:spcBef>
                <a:spcPts val="300"/>
              </a:spcBef>
            </a:pPr>
            <a:endParaRPr lang="sk-SK" sz="1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300"/>
              </a:spcBef>
            </a:pPr>
            <a:endParaRPr lang="sk-SK" sz="1400" dirty="0"/>
          </a:p>
          <a:p>
            <a:endParaRPr lang="sk-SK" sz="1400" dirty="0"/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A958A6FC-8DF7-E866-4F18-D2BC66EC9A83}"/>
              </a:ext>
            </a:extLst>
          </p:cNvPr>
          <p:cNvSpPr txBox="1">
            <a:spLocks/>
          </p:cNvSpPr>
          <p:nvPr/>
        </p:nvSpPr>
        <p:spPr>
          <a:xfrm>
            <a:off x="8143958" y="1828582"/>
            <a:ext cx="3703320" cy="3922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Zdrojová stabilizácia sústavy</a:t>
            </a:r>
          </a:p>
          <a:p>
            <a:pPr>
              <a:spcBef>
                <a:spcPts val="3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Udržiavať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dostatočnú mechanickú zotrvačnosť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(synchrónne stroje) </a:t>
            </a:r>
          </a:p>
          <a:p>
            <a:pPr>
              <a:spcBef>
                <a:spcPts val="30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Nasadzovanie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meničov so sieťotvornou funkci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ou.</a:t>
            </a:r>
          </a:p>
          <a:p>
            <a:pPr marL="0" indent="0">
              <a:buNone/>
            </a:pP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Budúca EÚ sústava</a:t>
            </a:r>
          </a:p>
          <a:p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ENTSO-E aj SEPS počítajú s tým, že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väčšina nových batérií a časti OZE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bude mať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povinnosť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1200" b="1" dirty="0" err="1">
                <a:solidFill>
                  <a:schemeClr val="bg2">
                    <a:lumMod val="10000"/>
                  </a:schemeClr>
                </a:solidFill>
              </a:rPr>
              <a:t>grid-forming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 funkcie.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Výzvy pre výrobcov:</a:t>
            </a:r>
            <a:endParaRPr lang="sk-SK" sz="1200" dirty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spcBef>
                <a:spcPts val="300"/>
              </a:spcBef>
            </a:pP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Batériové úložiská (BESS)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 – budú musieť v režime </a:t>
            </a:r>
            <a:r>
              <a:rPr lang="sk-SK" sz="1200" dirty="0" err="1">
                <a:solidFill>
                  <a:schemeClr val="bg2">
                    <a:lumMod val="10000"/>
                  </a:schemeClr>
                </a:solidFill>
              </a:rPr>
              <a:t>grid-forming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 tvoriť „mini-sústavu“ alebo podporovať stabilitu v celej sieti.</a:t>
            </a:r>
          </a:p>
          <a:p>
            <a:pPr lvl="0">
              <a:spcBef>
                <a:spcPts val="300"/>
              </a:spcBef>
            </a:pPr>
            <a:r>
              <a:rPr lang="sk-SK" sz="1200" b="1" dirty="0" err="1">
                <a:solidFill>
                  <a:schemeClr val="bg2">
                    <a:lumMod val="10000"/>
                  </a:schemeClr>
                </a:solidFill>
              </a:rPr>
              <a:t>Mikrosiete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sk-SK" sz="1200" b="1" dirty="0" err="1">
                <a:solidFill>
                  <a:schemeClr val="bg2">
                    <a:lumMod val="10000"/>
                  </a:schemeClr>
                </a:solidFill>
              </a:rPr>
              <a:t>microgrids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sk-SK" sz="1200" dirty="0" err="1">
                <a:solidFill>
                  <a:schemeClr val="bg2">
                    <a:lumMod val="10000"/>
                  </a:schemeClr>
                </a:solidFill>
              </a:rPr>
              <a:t>grid-forming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</a:rPr>
              <a:t> meniče sú základom autonómnych ostrovných sústav (napr. nemocnica, priemyselný areál...).</a:t>
            </a:r>
          </a:p>
          <a:p>
            <a:pPr marL="0" indent="0">
              <a:buNone/>
            </a:pPr>
            <a:endParaRPr lang="sk-SK" sz="1100" b="1" dirty="0"/>
          </a:p>
          <a:p>
            <a:pPr marL="0" indent="0">
              <a:buNone/>
            </a:pPr>
            <a:endParaRPr lang="sk-SK" sz="1400" dirty="0"/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E48BE216-3CB8-34AB-06D4-D9FB9AB3DD66}"/>
              </a:ext>
            </a:extLst>
          </p:cNvPr>
          <p:cNvSpPr txBox="1">
            <a:spLocks/>
          </p:cNvSpPr>
          <p:nvPr/>
        </p:nvSpPr>
        <p:spPr>
          <a:xfrm>
            <a:off x="158239" y="1828582"/>
            <a:ext cx="3886202" cy="4043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400" b="1" dirty="0" err="1">
                <a:solidFill>
                  <a:schemeClr val="bg2">
                    <a:lumMod val="10000"/>
                  </a:schemeClr>
                </a:solidFill>
              </a:rPr>
              <a:t>Grid-forming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= zariadenie tvorí sieť.</a:t>
            </a:r>
          </a:p>
          <a:p>
            <a:pPr marL="360000" lvl="1"/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Sieťotvorná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funkcia</a:t>
            </a:r>
          </a:p>
          <a:p>
            <a:pPr marL="360000" lvl="1"/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Zariadenie (synchrónny generátor) samo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tvorí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určuje napätie a frekvenciu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0000" lvl="1">
              <a:spcBef>
                <a:spcPts val="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Dokáže stabilizovať sieť aj vtedy, keď iné zdroje len „nasledujú“.</a:t>
            </a:r>
          </a:p>
          <a:p>
            <a:pPr marL="360000" lvl="1">
              <a:spcBef>
                <a:spcPts val="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Umožňuje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ostrovnú prevádzku.</a:t>
            </a:r>
          </a:p>
          <a:p>
            <a:pPr marL="360000" lvl="1">
              <a:spcBef>
                <a:spcPts val="0"/>
              </a:spcBef>
            </a:pP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Sieťotvorné zdroje sú kľúčové pre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stabilitu modernej energetiky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vysokým podielom OZE, pre </a:t>
            </a:r>
            <a:r>
              <a:rPr lang="sk-SK" sz="12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2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pre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odolnosť voči </a:t>
            </a:r>
            <a:r>
              <a:rPr lang="sk-SK" sz="12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blackoutom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k-SK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1400" lvl="1" indent="0">
              <a:spcBef>
                <a:spcPts val="0"/>
              </a:spcBef>
              <a:buNone/>
            </a:pPr>
            <a:endParaRPr lang="sk-SK" sz="1050" dirty="0">
              <a:solidFill>
                <a:schemeClr val="bg2">
                  <a:lumMod val="10000"/>
                </a:schemeClr>
              </a:solidFill>
            </a:endParaRPr>
          </a:p>
          <a:p>
            <a:pPr marL="131400" lvl="1" indent="0">
              <a:spcBef>
                <a:spcPts val="0"/>
              </a:spcBef>
              <a:buNone/>
            </a:pPr>
            <a:endParaRPr lang="sk-SK" sz="105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k-SK" sz="1400" b="1" dirty="0" err="1">
                <a:solidFill>
                  <a:schemeClr val="bg2">
                    <a:lumMod val="10000"/>
                  </a:schemeClr>
                </a:solidFill>
              </a:rPr>
              <a:t>Grid-following</a:t>
            </a:r>
            <a:r>
              <a:rPr lang="sk-SK" sz="1400" dirty="0">
                <a:solidFill>
                  <a:schemeClr val="bg2">
                    <a:lumMod val="10000"/>
                  </a:schemeClr>
                </a:solidFill>
              </a:rPr>
              <a:t> = zariadenie nasleduje sieť.</a:t>
            </a:r>
          </a:p>
          <a:p>
            <a:pPr marL="360000" lvl="1"/>
            <a:r>
              <a:rPr lang="sk-SK" sz="12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Sieťonasledujúca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funkcia.</a:t>
            </a:r>
          </a:p>
          <a:p>
            <a:pPr marL="360000" lvl="1"/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Samy o sebe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netvoria sieť.  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Potrebujú už existujúcu sieť, len sa „pripájajú“ na existujúcu sieť.</a:t>
            </a:r>
          </a:p>
          <a:p>
            <a:pPr marL="360000" lvl="1"/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Bežné meniče (napr. solárne a veterné </a:t>
            </a:r>
            <a:r>
              <a:rPr lang="sk-SK" sz="12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invertory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sa </a:t>
            </a:r>
            <a:r>
              <a:rPr lang="sk-SK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prispôsobujú napätiu a frekvencii</a:t>
            </a:r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ktoré už v sieti existujú.</a:t>
            </a:r>
          </a:p>
          <a:p>
            <a:pPr marL="360000" lvl="1"/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Nevedia fungovať samostatne – potrebujú „majáčik“ od iného zdroja.</a:t>
            </a:r>
          </a:p>
          <a:p>
            <a:pPr marL="0" indent="0">
              <a:buNone/>
            </a:pPr>
            <a:endParaRPr lang="sk-SK" sz="1400" dirty="0"/>
          </a:p>
        </p:txBody>
      </p:sp>
      <p:sp>
        <p:nvSpPr>
          <p:cNvPr id="16" name="Zástupný text 3">
            <a:extLst>
              <a:ext uri="{FF2B5EF4-FFF2-40B4-BE49-F238E27FC236}">
                <a16:creationId xmlns:a16="http://schemas.microsoft.com/office/drawing/2014/main" id="{12E2565E-B7DD-51FE-4A41-EC10282B5146}"/>
              </a:ext>
            </a:extLst>
          </p:cNvPr>
          <p:cNvSpPr txBox="1">
            <a:spLocks/>
          </p:cNvSpPr>
          <p:nvPr/>
        </p:nvSpPr>
        <p:spPr>
          <a:xfrm>
            <a:off x="4113899" y="1414033"/>
            <a:ext cx="3888002" cy="4120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sk-SK" sz="1400" b="1" dirty="0">
                <a:solidFill>
                  <a:schemeClr val="bg1"/>
                </a:solidFill>
              </a:rPr>
              <a:t>Stabilizácia siete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BCD6F63F-74F7-D87C-6BEE-D331ACB0AB1A}"/>
              </a:ext>
            </a:extLst>
          </p:cNvPr>
          <p:cNvSpPr txBox="1">
            <a:spLocks/>
          </p:cNvSpPr>
          <p:nvPr/>
        </p:nvSpPr>
        <p:spPr>
          <a:xfrm>
            <a:off x="8143958" y="1408801"/>
            <a:ext cx="3888002" cy="4120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sk-SK" sz="1400" b="1" dirty="0">
                <a:solidFill>
                  <a:schemeClr val="bg1"/>
                </a:solidFill>
              </a:rPr>
              <a:t>Budúcnosť sústavy </a:t>
            </a:r>
            <a:endParaRPr lang="sk-SK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09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CE8FA-72F6-651F-C42D-A4B127E5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033" y="3052312"/>
            <a:ext cx="5769934" cy="1105088"/>
          </a:xfrm>
        </p:spPr>
        <p:txBody>
          <a:bodyPr/>
          <a:lstStyle/>
          <a:p>
            <a:pPr algn="r"/>
            <a:r>
              <a:rPr lang="sk-SK" sz="4000" dirty="0"/>
              <a:t>Ďakujem za pozornosť</a:t>
            </a:r>
            <a:br>
              <a:rPr lang="sk-SK" sz="4000" dirty="0"/>
            </a:br>
            <a:r>
              <a:rPr lang="sk-SK" sz="1800" cap="none" dirty="0"/>
              <a:t>hrusc_jaroslav@vsdas.sk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5531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F8D1B-0799-B589-2209-D4BF67156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CD5C6-022A-6206-BB5A-3EFDC0A4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Pojmy a dojmy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07F8BB-9BB6-1C2A-698C-F3F3253FE0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606" y="1057199"/>
            <a:ext cx="5512882" cy="1704041"/>
          </a:xfrm>
        </p:spPr>
        <p:txBody>
          <a:bodyPr/>
          <a:lstStyle/>
          <a:p>
            <a:r>
              <a:rPr lang="sk-SK" sz="1800" dirty="0">
                <a:solidFill>
                  <a:schemeClr val="tx1"/>
                </a:solidFill>
              </a:rPr>
              <a:t>Čo je </a:t>
            </a:r>
            <a:r>
              <a:rPr lang="sk-SK" sz="1800" dirty="0" err="1">
                <a:solidFill>
                  <a:schemeClr val="tx1"/>
                </a:solidFill>
              </a:rPr>
              <a:t>blackout</a:t>
            </a:r>
            <a:r>
              <a:rPr lang="sk-SK" sz="1800" dirty="0">
                <a:solidFill>
                  <a:schemeClr val="tx1"/>
                </a:solidFill>
              </a:rPr>
              <a:t> v ES?</a:t>
            </a:r>
          </a:p>
          <a:p>
            <a:pPr lvl="1"/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Neplánovaný kolaps celej energetickej sústavy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v danej oblasti – rozsiahle územie, štát, susedné štáty</a:t>
            </a:r>
          </a:p>
          <a:p>
            <a:pPr lvl="1"/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A čo nie? Lokálny problém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-  miestna porucha, bežný výpadok prúdu v minútach a hodinách (porucha ističa, vedenia, </a:t>
            </a:r>
            <a:r>
              <a:rPr lang="sk-SK" sz="1600" dirty="0" err="1">
                <a:solidFill>
                  <a:schemeClr val="bg2">
                    <a:lumMod val="10000"/>
                  </a:schemeClr>
                </a:solidFill>
              </a:rPr>
              <a:t>Tr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, búrka, plánované prerušenia v malej oblasti)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DEC361-C190-6E08-33F6-22D53D6368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5231" y="1129000"/>
            <a:ext cx="4922280" cy="1704041"/>
          </a:xfrm>
        </p:spPr>
        <p:txBody>
          <a:bodyPr/>
          <a:lstStyle/>
          <a:p>
            <a:r>
              <a:rPr lang="sk-SK" sz="1800" dirty="0">
                <a:solidFill>
                  <a:schemeClr val="tx1"/>
                </a:solidFill>
              </a:rPr>
              <a:t>Aké sú následky</a:t>
            </a:r>
          </a:p>
          <a:p>
            <a:pPr lvl="1"/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Rozsiahla kríza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- zasahuje všetky odvetvia života a fungovanie spoločnosti</a:t>
            </a:r>
          </a:p>
          <a:p>
            <a:pPr lvl="1"/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Bez elektriny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milióny ľudí v domácnostiach, priemysel, farmy, doprava, kúrenie, komunikácia, kritická infraštruktúra </a:t>
            </a:r>
          </a:p>
          <a:p>
            <a:pPr lvl="1"/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Bezpečnosť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a zdravie občanov, ekonomické škody</a:t>
            </a:r>
          </a:p>
          <a:p>
            <a:pPr lvl="1"/>
            <a:endParaRPr lang="sk-SK" dirty="0"/>
          </a:p>
        </p:txBody>
      </p:sp>
      <p:sp>
        <p:nvSpPr>
          <p:cNvPr id="5" name="Zástupný text 2">
            <a:extLst>
              <a:ext uri="{FF2B5EF4-FFF2-40B4-BE49-F238E27FC236}">
                <a16:creationId xmlns:a16="http://schemas.microsoft.com/office/drawing/2014/main" id="{B01CD738-2621-8FD0-FC2D-0F5597176198}"/>
              </a:ext>
            </a:extLst>
          </p:cNvPr>
          <p:cNvSpPr txBox="1">
            <a:spLocks/>
          </p:cNvSpPr>
          <p:nvPr/>
        </p:nvSpPr>
        <p:spPr>
          <a:xfrm>
            <a:off x="251997" y="3311186"/>
            <a:ext cx="5621491" cy="2914202"/>
          </a:xfrm>
          <a:prstGeom prst="rect">
            <a:avLst/>
          </a:prstGeom>
        </p:spPr>
        <p:txBody>
          <a:bodyPr lIns="1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>
                <a:solidFill>
                  <a:schemeClr val="tx1"/>
                </a:solidFill>
              </a:rPr>
              <a:t>Ako vzniká?</a:t>
            </a:r>
          </a:p>
          <a:p>
            <a:pPr lvl="1"/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Zásada: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Výroba = spotreba v reálnom čase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=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&gt;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Rovnováha a stabilita ES</a:t>
            </a:r>
          </a:p>
          <a:p>
            <a:pPr lvl="1"/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Veľká „kritická“ porucha =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&gt;</a:t>
            </a:r>
            <a:endParaRPr lang="sk-SK" sz="1600" dirty="0">
              <a:solidFill>
                <a:schemeClr val="bg2">
                  <a:lumMod val="10000"/>
                </a:schemeClr>
              </a:solidFill>
            </a:endParaRPr>
          </a:p>
          <a:p>
            <a:pPr lvl="2"/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Narušenie rovnováhy v dôsledku reťazenia udalostí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(výpadok významnej elektrárne, prenosového vedenia, extrémny nárast spotreby...) </a:t>
            </a:r>
          </a:p>
          <a:p>
            <a:pPr lvl="2"/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„Rozkolísanie“ siete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– výkonová, napäťová a frekvenčná nestabilita – odchýlky nad rámec limitov (50 Hz, preťaženie, výkyvy napätia)</a:t>
            </a:r>
          </a:p>
          <a:p>
            <a:pPr lvl="2"/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Riadiace a ochranné prvky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odpínajú ďalšie zariadenia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, čo vedie k reťazovej reakcii a ku kolapsu/rozpadu celej sústavy =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&gt;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BLACKOUT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(TMA)</a:t>
            </a:r>
          </a:p>
          <a:p>
            <a:pPr lvl="2"/>
            <a:endParaRPr lang="sk-S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63858DCF-AAE9-3113-E3D9-7D82EBD9E518}"/>
              </a:ext>
            </a:extLst>
          </p:cNvPr>
          <p:cNvSpPr txBox="1">
            <a:spLocks/>
          </p:cNvSpPr>
          <p:nvPr/>
        </p:nvSpPr>
        <p:spPr>
          <a:xfrm>
            <a:off x="6645231" y="3311186"/>
            <a:ext cx="4922280" cy="1704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>
                <a:solidFill>
                  <a:schemeClr val="tx1"/>
                </a:solidFill>
              </a:rPr>
              <a:t>Obnova sústavy</a:t>
            </a:r>
          </a:p>
          <a:p>
            <a:pPr lvl="1"/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Nejde len o „zapnutie vypínača“ </a:t>
            </a:r>
          </a:p>
          <a:p>
            <a:pPr lvl="1"/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Zložitý, časovo, technicky a koordinačne náročný proces obnovy dodávky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elektriny medzi DSO, TSO a kľúčovými systémovými elektrárňami </a:t>
            </a:r>
          </a:p>
          <a:p>
            <a:pPr marL="457200" lvl="1" indent="0">
              <a:buNone/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	1.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zdola nahor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– zo zariadení schopných pre 	„štart z tmy“ (vodné a plynové zdroje)</a:t>
            </a:r>
          </a:p>
          <a:p>
            <a:pPr marL="914400" lvl="2" indent="0">
              <a:buNone/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zhora nadol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privedením napätia zo susedných krajín do systémových elektrárni	</a:t>
            </a:r>
          </a:p>
          <a:p>
            <a:pPr lvl="1"/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Tento proces môže trvať hodiny, v extrémnych prípadoch aj dni</a:t>
            </a:r>
          </a:p>
        </p:txBody>
      </p:sp>
      <p:sp>
        <p:nvSpPr>
          <p:cNvPr id="7" name="Bublina myšlienky: obláčik 6">
            <a:extLst>
              <a:ext uri="{FF2B5EF4-FFF2-40B4-BE49-F238E27FC236}">
                <a16:creationId xmlns:a16="http://schemas.microsoft.com/office/drawing/2014/main" id="{25B852FF-0D43-1800-AFD4-A0FBE063DF51}"/>
              </a:ext>
            </a:extLst>
          </p:cNvPr>
          <p:cNvSpPr/>
          <p:nvPr/>
        </p:nvSpPr>
        <p:spPr>
          <a:xfrm>
            <a:off x="5256733" y="2506980"/>
            <a:ext cx="1540307" cy="1082040"/>
          </a:xfrm>
          <a:prstGeom prst="cloudCallout">
            <a:avLst>
              <a:gd name="adj1" fmla="val -38797"/>
              <a:gd name="adj2" fmla="val 141228"/>
            </a:avLst>
          </a:pr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ctr">
            <a:noAutofit/>
          </a:bodyPr>
          <a:lstStyle/>
          <a:p>
            <a:pPr algn="ctr"/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Šicko</a:t>
            </a:r>
            <a:r>
              <a:rPr lang="sk-SK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šickim</a:t>
            </a:r>
            <a:r>
              <a:rPr lang="sk-SK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skapčano</a:t>
            </a:r>
            <a:endParaRPr lang="sk-SK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2946CA74-B58A-1B51-B46C-634C07742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285" y="5039055"/>
            <a:ext cx="1104306" cy="1712475"/>
          </a:xfrm>
          <a:prstGeom prst="rect">
            <a:avLst/>
          </a:prstGeom>
        </p:spPr>
      </p:pic>
      <p:pic>
        <p:nvPicPr>
          <p:cNvPr id="9" name="Grafický objekt 8" descr="Pripojenia obrys">
            <a:extLst>
              <a:ext uri="{FF2B5EF4-FFF2-40B4-BE49-F238E27FC236}">
                <a16:creationId xmlns:a16="http://schemas.microsoft.com/office/drawing/2014/main" id="{01A5FD27-041D-7654-716D-266DF66B2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488" y="3156110"/>
            <a:ext cx="346334" cy="34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4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4CE46-21EC-35DC-9BC6-575D153C7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13BAB-41EE-775B-69CD-4922E49E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041" y="-22590"/>
            <a:ext cx="8061918" cy="797311"/>
          </a:xfrm>
        </p:spPr>
        <p:txBody>
          <a:bodyPr/>
          <a:lstStyle/>
          <a:p>
            <a:r>
              <a:rPr lang="sk-SK" dirty="0" err="1"/>
              <a:t>španielsko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A8F076-39C8-7492-B01B-121B6E4FD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2749" y="847363"/>
            <a:ext cx="9639299" cy="428176"/>
          </a:xfrm>
        </p:spPr>
        <p:txBody>
          <a:bodyPr/>
          <a:lstStyle/>
          <a:p>
            <a:r>
              <a:rPr lang="sk-SK" sz="2400" b="1" dirty="0"/>
              <a:t>Veľa vecí naraz - niektoré neovplyvniteľné</a:t>
            </a:r>
          </a:p>
        </p:txBody>
      </p:sp>
      <p:pic>
        <p:nvPicPr>
          <p:cNvPr id="1769" name="Obrázok 1768">
            <a:extLst>
              <a:ext uri="{FF2B5EF4-FFF2-40B4-BE49-F238E27FC236}">
                <a16:creationId xmlns:a16="http://schemas.microsoft.com/office/drawing/2014/main" id="{9251C2FF-89D3-169C-D467-3E5AEBC67E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541" r="54617"/>
          <a:stretch/>
        </p:blipFill>
        <p:spPr>
          <a:xfrm>
            <a:off x="286933" y="1261522"/>
            <a:ext cx="3138336" cy="2828295"/>
          </a:xfrm>
          <a:prstGeom prst="rect">
            <a:avLst/>
          </a:prstGeom>
          <a:ln>
            <a:solidFill>
              <a:srgbClr val="295E7E"/>
            </a:solidFill>
          </a:ln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7EF1BF-D81C-5FED-862A-396DDC4EF7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936" y="1255630"/>
            <a:ext cx="3138333" cy="439709"/>
          </a:xfr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sa stalo?</a:t>
            </a:r>
          </a:p>
        </p:txBody>
      </p:sp>
      <p:sp>
        <p:nvSpPr>
          <p:cNvPr id="1770" name="BlokTextu 1769">
            <a:extLst>
              <a:ext uri="{FF2B5EF4-FFF2-40B4-BE49-F238E27FC236}">
                <a16:creationId xmlns:a16="http://schemas.microsoft.com/office/drawing/2014/main" id="{C6D71CD5-D4F0-A5B2-6F81-2A4980938368}"/>
              </a:ext>
            </a:extLst>
          </p:cNvPr>
          <p:cNvSpPr txBox="1"/>
          <p:nvPr/>
        </p:nvSpPr>
        <p:spPr>
          <a:xfrm>
            <a:off x="286933" y="4055696"/>
            <a:ext cx="3138336" cy="648997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/>
          <a:p>
            <a:pPr algn="l"/>
            <a:r>
              <a:rPr lang="sk-SK" sz="1400" cap="none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apríla 2025 o 12:33 </a:t>
            </a:r>
            <a:r>
              <a:rPr lang="sk-S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zostal bez elektriny CELÝ Pyrenejský polostrov.</a:t>
            </a:r>
            <a:endParaRPr lang="sk-SK" sz="1400" cap="none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" name="BlokTextu 1770">
            <a:extLst>
              <a:ext uri="{FF2B5EF4-FFF2-40B4-BE49-F238E27FC236}">
                <a16:creationId xmlns:a16="http://schemas.microsoft.com/office/drawing/2014/main" id="{9575EC61-E813-0C96-A224-DECFA76FF0B9}"/>
              </a:ext>
            </a:extLst>
          </p:cNvPr>
          <p:cNvSpPr txBox="1"/>
          <p:nvPr/>
        </p:nvSpPr>
        <p:spPr>
          <a:xfrm>
            <a:off x="293019" y="4705285"/>
            <a:ext cx="3132250" cy="1941658"/>
          </a:xfrm>
          <a:prstGeom prst="rect">
            <a:avLst/>
          </a:prstGeom>
          <a:noFill/>
          <a:ln w="19050">
            <a:solidFill>
              <a:srgbClr val="133B8C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mil. ľudí bez elektriny v priemere 10 hod. (5 - 23 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Kolaps komunikácie (internet o 80%) a dopravy – metro, vlaky, cesty, 75% letov meškalo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úmrtí (otrava, požiare, VIP)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Škody  1,6 </a:t>
            </a:r>
            <a:r>
              <a:rPr lang="sk-SK" sz="1400" dirty="0" err="1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400" dirty="0">
              <a:solidFill>
                <a:srgbClr val="295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2" name="Zástupný text 3">
            <a:extLst>
              <a:ext uri="{FF2B5EF4-FFF2-40B4-BE49-F238E27FC236}">
                <a16:creationId xmlns:a16="http://schemas.microsoft.com/office/drawing/2014/main" id="{A2DB9A41-25B8-5E68-FC41-DBFEE2691986}"/>
              </a:ext>
            </a:extLst>
          </p:cNvPr>
          <p:cNvSpPr txBox="1">
            <a:spLocks/>
          </p:cNvSpPr>
          <p:nvPr/>
        </p:nvSpPr>
        <p:spPr>
          <a:xfrm>
            <a:off x="7795381" y="1255677"/>
            <a:ext cx="4106756" cy="4397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Prečo sa to stalo?</a:t>
            </a:r>
          </a:p>
        </p:txBody>
      </p:sp>
      <p:sp>
        <p:nvSpPr>
          <p:cNvPr id="1773" name="Zástupný text 3">
            <a:extLst>
              <a:ext uri="{FF2B5EF4-FFF2-40B4-BE49-F238E27FC236}">
                <a16:creationId xmlns:a16="http://schemas.microsoft.com/office/drawing/2014/main" id="{DD57E6A7-835B-779E-8404-A3D9D93702BE}"/>
              </a:ext>
            </a:extLst>
          </p:cNvPr>
          <p:cNvSpPr txBox="1">
            <a:spLocks/>
          </p:cNvSpPr>
          <p:nvPr/>
        </p:nvSpPr>
        <p:spPr>
          <a:xfrm>
            <a:off x="7795380" y="3882151"/>
            <a:ext cx="4106756" cy="4397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opatrenia?</a:t>
            </a:r>
          </a:p>
        </p:txBody>
      </p:sp>
      <p:sp>
        <p:nvSpPr>
          <p:cNvPr id="1775" name="BlokTextu 1774">
            <a:extLst>
              <a:ext uri="{FF2B5EF4-FFF2-40B4-BE49-F238E27FC236}">
                <a16:creationId xmlns:a16="http://schemas.microsoft.com/office/drawing/2014/main" id="{3A06DEEC-ED99-601F-D7E9-F7EC11286EA1}"/>
              </a:ext>
            </a:extLst>
          </p:cNvPr>
          <p:cNvSpPr txBox="1"/>
          <p:nvPr/>
        </p:nvSpPr>
        <p:spPr>
          <a:xfrm>
            <a:off x="7795384" y="4283328"/>
            <a:ext cx="4106755" cy="2372545"/>
          </a:xfrm>
          <a:prstGeom prst="rect">
            <a:avLst/>
          </a:prstGeom>
          <a:noFill/>
          <a:ln w="19050">
            <a:solidFill>
              <a:srgbClr val="133B8C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Investície do infraštruktúry 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posilniť medzinárodné prepojenia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zvýšiť schopnosť siete odolávať a tlmiť oscilácie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Posilniť schopnosť riadenia U aj v 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Posilniť riadenie výroby a reguláciu napätia OZE zdrojmi (tlmenie špičiek, jalovina, stabilizátory 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Skladovanie elektriny, riadenie dopytu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Zlepšenie dozorovania a riadenia sústavy</a:t>
            </a:r>
          </a:p>
        </p:txBody>
      </p:sp>
      <p:sp>
        <p:nvSpPr>
          <p:cNvPr id="5" name="Bublina myšlienky: obláčik 4">
            <a:extLst>
              <a:ext uri="{FF2B5EF4-FFF2-40B4-BE49-F238E27FC236}">
                <a16:creationId xmlns:a16="http://schemas.microsoft.com/office/drawing/2014/main" id="{AA881210-9819-7C84-30AE-352DCFA2A86E}"/>
              </a:ext>
            </a:extLst>
          </p:cNvPr>
          <p:cNvSpPr/>
          <p:nvPr/>
        </p:nvSpPr>
        <p:spPr>
          <a:xfrm>
            <a:off x="1928164" y="1718225"/>
            <a:ext cx="1497105" cy="1091910"/>
          </a:xfrm>
          <a:prstGeom prst="cloudCallout">
            <a:avLst>
              <a:gd name="adj1" fmla="val -69775"/>
              <a:gd name="adj2" fmla="val 62434"/>
            </a:avLst>
          </a:pr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t">
            <a:noAutofit/>
          </a:bodyPr>
          <a:lstStyle/>
          <a:p>
            <a:pPr algn="ctr"/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Šicko</a:t>
            </a:r>
            <a:r>
              <a:rPr lang="sk-SK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šickim</a:t>
            </a:r>
            <a:r>
              <a:rPr lang="sk-SK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skapčano</a:t>
            </a:r>
            <a:endParaRPr lang="sk-SK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text 3">
            <a:extLst>
              <a:ext uri="{FF2B5EF4-FFF2-40B4-BE49-F238E27FC236}">
                <a16:creationId xmlns:a16="http://schemas.microsoft.com/office/drawing/2014/main" id="{86F1CB08-9A93-E413-1CCF-0154646B9658}"/>
              </a:ext>
            </a:extLst>
          </p:cNvPr>
          <p:cNvSpPr txBox="1">
            <a:spLocks/>
          </p:cNvSpPr>
          <p:nvPr/>
        </p:nvSpPr>
        <p:spPr>
          <a:xfrm>
            <a:off x="3574649" y="1250101"/>
            <a:ext cx="4106745" cy="4397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k tomu došlo?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D1D306E-A34D-BA3F-3FB5-F2ACCF7D2D42}"/>
              </a:ext>
            </a:extLst>
          </p:cNvPr>
          <p:cNvSpPr txBox="1"/>
          <p:nvPr/>
        </p:nvSpPr>
        <p:spPr>
          <a:xfrm>
            <a:off x="3574640" y="1684231"/>
            <a:ext cx="4106755" cy="237254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silné oscilácie – kolísanie U a 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12:32 a 12:33 výpadok výroby v Granade, </a:t>
            </a:r>
            <a:r>
              <a:rPr lang="sk-SK" sz="1400" dirty="0" err="1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Badajoze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Seville– strata až</a:t>
            </a:r>
          </a:p>
          <a:p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2 200 MW výkonu (OZE a tepelné)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Prudký pokles frekvencie (pod 48 Hz) a napäťové výkyvy sieť nedokázala zvládnuť - automatické odpájanie záťaže, výroby a spojení so zahraničím ochranami (400 kV </a:t>
            </a:r>
            <a:r>
              <a:rPr lang="sk-SK" sz="1400" dirty="0" err="1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Rozsiahla strata napájania, strata synchronizácie s EU a rýchly kolaps</a:t>
            </a:r>
          </a:p>
        </p:txBody>
      </p:sp>
      <p:sp>
        <p:nvSpPr>
          <p:cNvPr id="14" name="Zástupný text 3">
            <a:extLst>
              <a:ext uri="{FF2B5EF4-FFF2-40B4-BE49-F238E27FC236}">
                <a16:creationId xmlns:a16="http://schemas.microsoft.com/office/drawing/2014/main" id="{97D5B567-C970-5FB1-7F4A-93C2D44F42DD}"/>
              </a:ext>
            </a:extLst>
          </p:cNvPr>
          <p:cNvSpPr txBox="1">
            <a:spLocks/>
          </p:cNvSpPr>
          <p:nvPr/>
        </p:nvSpPr>
        <p:spPr>
          <a:xfrm>
            <a:off x="3574640" y="4034410"/>
            <a:ext cx="4106747" cy="50026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Obnova dodávky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4EF9A063-2063-326C-798E-4175E8E10207}"/>
              </a:ext>
            </a:extLst>
          </p:cNvPr>
          <p:cNvSpPr txBox="1"/>
          <p:nvPr/>
        </p:nvSpPr>
        <p:spPr>
          <a:xfrm>
            <a:off x="3574640" y="4534679"/>
            <a:ext cx="4106747" cy="2121194"/>
          </a:xfrm>
          <a:prstGeom prst="rect">
            <a:avLst/>
          </a:prstGeom>
          <a:noFill/>
          <a:ln w="19050">
            <a:solidFill>
              <a:srgbClr val="133B8C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12:35 Spustenie VE a PPC „štart z tmy“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Reštart 400 kV linky s Francúzskom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Pripojenie 220 kV na VE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Obnovené prepojenie s Marokom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Vytváranie ostrovov cez VE a PPC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00:22 dokončenie obnovy PS v Portugalsku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4:00 dokončenie obnovy PS v Španielsku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nasledujúci deň obnova na 99%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DAD8708-9B93-177B-947A-EB03E4E65F4C}"/>
              </a:ext>
            </a:extLst>
          </p:cNvPr>
          <p:cNvGrpSpPr/>
          <p:nvPr/>
        </p:nvGrpSpPr>
        <p:grpSpPr>
          <a:xfrm>
            <a:off x="674032" y="3442696"/>
            <a:ext cx="236763" cy="191059"/>
            <a:chOff x="994177" y="3295191"/>
            <a:chExt cx="236763" cy="191059"/>
          </a:xfrm>
        </p:grpSpPr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4E2E21DD-6B7C-938D-6FFB-A2491D4B62F8}"/>
                </a:ext>
              </a:extLst>
            </p:cNvPr>
            <p:cNvSpPr/>
            <p:nvPr/>
          </p:nvSpPr>
          <p:spPr>
            <a:xfrm>
              <a:off x="994177" y="3440531"/>
              <a:ext cx="45719" cy="45719"/>
            </a:xfrm>
            <a:prstGeom prst="ellipse">
              <a:avLst/>
            </a:prstGeom>
            <a:solidFill>
              <a:srgbClr val="FF0000"/>
            </a:solidFill>
            <a:effectLst>
              <a:outerShdw blurRad="165100" dist="38100" dir="2700000" algn="tl" rotWithShape="0">
                <a:prstClr val="black">
                  <a:alpha val="12000"/>
                </a:prstClr>
              </a:outerShdw>
            </a:effectLst>
          </p:spPr>
          <p:txBody>
            <a:bodyPr wrap="square" lIns="72000" tIns="0" rIns="72000" bIns="0" rtlCol="0" anchor="ctr">
              <a:noAutofit/>
            </a:bodyPr>
            <a:lstStyle/>
            <a:p>
              <a:pPr algn="ctr"/>
              <a:endParaRPr lang="sk-SK" sz="1600" cap="all" spc="3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lt"/>
              </a:endParaRPr>
            </a:p>
          </p:txBody>
        </p:sp>
        <p:sp>
          <p:nvSpPr>
            <p:cNvPr id="13" name="Blesk 12">
              <a:extLst>
                <a:ext uri="{FF2B5EF4-FFF2-40B4-BE49-F238E27FC236}">
                  <a16:creationId xmlns:a16="http://schemas.microsoft.com/office/drawing/2014/main" id="{DB0E4D29-6AAB-B960-9880-C837A8E3771B}"/>
                </a:ext>
              </a:extLst>
            </p:cNvPr>
            <p:cNvSpPr/>
            <p:nvPr/>
          </p:nvSpPr>
          <p:spPr>
            <a:xfrm rot="3165082">
              <a:off x="1043331" y="3266204"/>
              <a:ext cx="158621" cy="216596"/>
            </a:xfrm>
            <a:prstGeom prst="lightningBolt">
              <a:avLst/>
            </a:prstGeom>
            <a:solidFill>
              <a:srgbClr val="FF0000"/>
            </a:solidFill>
            <a:effectLst>
              <a:outerShdw blurRad="165100" dist="38100" dir="2700000" algn="tl" rotWithShape="0">
                <a:prstClr val="black">
                  <a:alpha val="12000"/>
                </a:prstClr>
              </a:outerShdw>
            </a:effectLst>
          </p:spPr>
          <p:txBody>
            <a:bodyPr wrap="square" lIns="72000" tIns="0" rIns="72000" bIns="0" rtlCol="0" anchor="ctr">
              <a:noAutofit/>
            </a:bodyPr>
            <a:lstStyle/>
            <a:p>
              <a:pPr algn="ctr"/>
              <a:endParaRPr lang="sk-SK" sz="1600" cap="all" spc="3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lt"/>
              </a:endParaRP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8F18756C-3B3D-9444-6046-6B4100F1BE09}"/>
              </a:ext>
            </a:extLst>
          </p:cNvPr>
          <p:cNvGrpSpPr/>
          <p:nvPr/>
        </p:nvGrpSpPr>
        <p:grpSpPr>
          <a:xfrm>
            <a:off x="928693" y="3504444"/>
            <a:ext cx="238142" cy="191964"/>
            <a:chOff x="994177" y="3294286"/>
            <a:chExt cx="238142" cy="191964"/>
          </a:xfrm>
        </p:grpSpPr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07D52F2D-96E6-64A3-41F2-1FDC7341A472}"/>
                </a:ext>
              </a:extLst>
            </p:cNvPr>
            <p:cNvSpPr/>
            <p:nvPr/>
          </p:nvSpPr>
          <p:spPr>
            <a:xfrm>
              <a:off x="994177" y="3440531"/>
              <a:ext cx="45719" cy="45719"/>
            </a:xfrm>
            <a:prstGeom prst="ellipse">
              <a:avLst/>
            </a:prstGeom>
            <a:solidFill>
              <a:srgbClr val="FF0000"/>
            </a:solidFill>
            <a:effectLst>
              <a:outerShdw blurRad="165100" dist="38100" dir="2700000" algn="tl" rotWithShape="0">
                <a:prstClr val="black">
                  <a:alpha val="12000"/>
                </a:prstClr>
              </a:outerShdw>
            </a:effectLst>
          </p:spPr>
          <p:txBody>
            <a:bodyPr wrap="square" lIns="72000" tIns="0" rIns="72000" bIns="0" rtlCol="0" anchor="ctr">
              <a:noAutofit/>
            </a:bodyPr>
            <a:lstStyle/>
            <a:p>
              <a:pPr algn="ctr"/>
              <a:endParaRPr lang="sk-SK" sz="1600" cap="all" spc="3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lt"/>
              </a:endParaRPr>
            </a:p>
          </p:txBody>
        </p:sp>
        <p:sp>
          <p:nvSpPr>
            <p:cNvPr id="19" name="Blesk 18">
              <a:extLst>
                <a:ext uri="{FF2B5EF4-FFF2-40B4-BE49-F238E27FC236}">
                  <a16:creationId xmlns:a16="http://schemas.microsoft.com/office/drawing/2014/main" id="{C9B475F4-50B2-5C00-2EFE-E65FB4DF445A}"/>
                </a:ext>
              </a:extLst>
            </p:cNvPr>
            <p:cNvSpPr/>
            <p:nvPr/>
          </p:nvSpPr>
          <p:spPr>
            <a:xfrm rot="3165082">
              <a:off x="1044710" y="3265299"/>
              <a:ext cx="158621" cy="216596"/>
            </a:xfrm>
            <a:prstGeom prst="lightningBolt">
              <a:avLst/>
            </a:prstGeom>
            <a:solidFill>
              <a:srgbClr val="FF0000"/>
            </a:solidFill>
            <a:effectLst>
              <a:outerShdw blurRad="165100" dist="38100" dir="2700000" algn="tl" rotWithShape="0">
                <a:prstClr val="black">
                  <a:alpha val="12000"/>
                </a:prstClr>
              </a:outerShdw>
            </a:effectLst>
          </p:spPr>
          <p:txBody>
            <a:bodyPr wrap="square" lIns="72000" tIns="0" rIns="72000" bIns="0" rtlCol="0" anchor="ctr">
              <a:noAutofit/>
            </a:bodyPr>
            <a:lstStyle/>
            <a:p>
              <a:pPr algn="ctr"/>
              <a:endParaRPr lang="sk-SK" sz="1600" cap="all" spc="3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lt"/>
              </a:endParaRP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F969F0CF-4C37-B0E2-DDAD-06A8CC3C7EB2}"/>
              </a:ext>
            </a:extLst>
          </p:cNvPr>
          <p:cNvGrpSpPr/>
          <p:nvPr/>
        </p:nvGrpSpPr>
        <p:grpSpPr>
          <a:xfrm>
            <a:off x="674031" y="3136658"/>
            <a:ext cx="228749" cy="221548"/>
            <a:chOff x="994177" y="3264702"/>
            <a:chExt cx="228749" cy="221548"/>
          </a:xfrm>
        </p:grpSpPr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52F597DD-68BF-1B5A-2384-51DF33A05692}"/>
                </a:ext>
              </a:extLst>
            </p:cNvPr>
            <p:cNvSpPr/>
            <p:nvPr/>
          </p:nvSpPr>
          <p:spPr>
            <a:xfrm>
              <a:off x="994177" y="3440531"/>
              <a:ext cx="45719" cy="45719"/>
            </a:xfrm>
            <a:prstGeom prst="ellipse">
              <a:avLst/>
            </a:prstGeom>
            <a:solidFill>
              <a:srgbClr val="FF0000"/>
            </a:solidFill>
            <a:effectLst>
              <a:outerShdw blurRad="165100" dist="38100" dir="2700000" algn="tl" rotWithShape="0">
                <a:prstClr val="black">
                  <a:alpha val="12000"/>
                </a:prstClr>
              </a:outerShdw>
            </a:effectLst>
          </p:spPr>
          <p:txBody>
            <a:bodyPr wrap="square" lIns="72000" tIns="0" rIns="72000" bIns="0" rtlCol="0" anchor="ctr">
              <a:noAutofit/>
            </a:bodyPr>
            <a:lstStyle/>
            <a:p>
              <a:pPr algn="ctr"/>
              <a:endParaRPr lang="sk-SK" sz="1600" cap="all" spc="3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lt"/>
              </a:endParaRPr>
            </a:p>
          </p:txBody>
        </p:sp>
        <p:sp>
          <p:nvSpPr>
            <p:cNvPr id="22" name="Blesk 21">
              <a:extLst>
                <a:ext uri="{FF2B5EF4-FFF2-40B4-BE49-F238E27FC236}">
                  <a16:creationId xmlns:a16="http://schemas.microsoft.com/office/drawing/2014/main" id="{12D5A83F-5BF0-5A6B-4877-9CF981CDC54F}"/>
                </a:ext>
              </a:extLst>
            </p:cNvPr>
            <p:cNvSpPr/>
            <p:nvPr/>
          </p:nvSpPr>
          <p:spPr>
            <a:xfrm rot="3165082">
              <a:off x="1035317" y="3235715"/>
              <a:ext cx="158621" cy="216596"/>
            </a:xfrm>
            <a:prstGeom prst="lightningBolt">
              <a:avLst/>
            </a:prstGeom>
            <a:solidFill>
              <a:srgbClr val="FF0000"/>
            </a:solidFill>
            <a:effectLst>
              <a:outerShdw blurRad="165100" dist="38100" dir="2700000" algn="tl" rotWithShape="0">
                <a:prstClr val="black">
                  <a:alpha val="12000"/>
                </a:prstClr>
              </a:outerShdw>
            </a:effectLst>
          </p:spPr>
          <p:txBody>
            <a:bodyPr wrap="square" lIns="72000" tIns="0" rIns="72000" bIns="0" rtlCol="0" anchor="ctr">
              <a:noAutofit/>
            </a:bodyPr>
            <a:lstStyle/>
            <a:p>
              <a:pPr algn="ctr"/>
              <a:endParaRPr lang="sk-SK" sz="1600" cap="all" spc="3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lt"/>
              </a:endParaRPr>
            </a:p>
          </p:txBody>
        </p:sp>
      </p:grpSp>
      <p:pic>
        <p:nvPicPr>
          <p:cNvPr id="23" name="Grafický objekt 22" descr="Pripojenia obrys">
            <a:extLst>
              <a:ext uri="{FF2B5EF4-FFF2-40B4-BE49-F238E27FC236}">
                <a16:creationId xmlns:a16="http://schemas.microsoft.com/office/drawing/2014/main" id="{04261860-52A2-3207-37CB-EAC597188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6899" y="2168388"/>
            <a:ext cx="555507" cy="555507"/>
          </a:xfrm>
          <a:prstGeom prst="rect">
            <a:avLst/>
          </a:prstGeom>
        </p:spPr>
      </p:pic>
      <p:grpSp>
        <p:nvGrpSpPr>
          <p:cNvPr id="43" name="Skupina 42">
            <a:extLst>
              <a:ext uri="{FF2B5EF4-FFF2-40B4-BE49-F238E27FC236}">
                <a16:creationId xmlns:a16="http://schemas.microsoft.com/office/drawing/2014/main" id="{B266D726-F353-CE9C-3389-B24990FB6D49}"/>
              </a:ext>
            </a:extLst>
          </p:cNvPr>
          <p:cNvGrpSpPr/>
          <p:nvPr/>
        </p:nvGrpSpPr>
        <p:grpSpPr>
          <a:xfrm rot="5400000">
            <a:off x="1454765" y="2891243"/>
            <a:ext cx="297182" cy="255702"/>
            <a:chOff x="3337560" y="268537"/>
            <a:chExt cx="351223" cy="314799"/>
          </a:xfrm>
        </p:grpSpPr>
        <p:cxnSp>
          <p:nvCxnSpPr>
            <p:cNvPr id="44" name="Rovná spojovacia šípka 43">
              <a:extLst>
                <a:ext uri="{FF2B5EF4-FFF2-40B4-BE49-F238E27FC236}">
                  <a16:creationId xmlns:a16="http://schemas.microsoft.com/office/drawing/2014/main" id="{71F2EE79-D6E4-CE7E-033A-E3082884CAF4}"/>
                </a:ext>
              </a:extLst>
            </p:cNvPr>
            <p:cNvCxnSpPr>
              <a:cxnSpLocks/>
            </p:cNvCxnSpPr>
            <p:nvPr/>
          </p:nvCxnSpPr>
          <p:spPr>
            <a:xfrm>
              <a:off x="3337560" y="327635"/>
              <a:ext cx="297180" cy="255701"/>
            </a:xfrm>
            <a:prstGeom prst="straightConnector1">
              <a:avLst/>
            </a:prstGeom>
            <a:ln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ovná spojovacia šípka 44">
              <a:extLst>
                <a:ext uri="{FF2B5EF4-FFF2-40B4-BE49-F238E27FC236}">
                  <a16:creationId xmlns:a16="http://schemas.microsoft.com/office/drawing/2014/main" id="{9109C1CD-9517-AB7E-A52F-912397A6C0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91603" y="268537"/>
              <a:ext cx="297180" cy="245784"/>
            </a:xfrm>
            <a:prstGeom prst="straightConnector1">
              <a:avLst/>
            </a:prstGeom>
            <a:ln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6C56E0B1-D9D7-5DED-3A62-456650437E7E}"/>
              </a:ext>
            </a:extLst>
          </p:cNvPr>
          <p:cNvGrpSpPr/>
          <p:nvPr/>
        </p:nvGrpSpPr>
        <p:grpSpPr>
          <a:xfrm rot="8448777">
            <a:off x="453356" y="3312969"/>
            <a:ext cx="278532" cy="255702"/>
            <a:chOff x="3337560" y="268537"/>
            <a:chExt cx="351223" cy="314799"/>
          </a:xfrm>
        </p:grpSpPr>
        <p:cxnSp>
          <p:nvCxnSpPr>
            <p:cNvPr id="47" name="Rovná spojovacia šípka 46">
              <a:extLst>
                <a:ext uri="{FF2B5EF4-FFF2-40B4-BE49-F238E27FC236}">
                  <a16:creationId xmlns:a16="http://schemas.microsoft.com/office/drawing/2014/main" id="{FF9F4219-5140-05C1-1F8E-AAEB9E39EBEE}"/>
                </a:ext>
              </a:extLst>
            </p:cNvPr>
            <p:cNvCxnSpPr>
              <a:cxnSpLocks/>
            </p:cNvCxnSpPr>
            <p:nvPr/>
          </p:nvCxnSpPr>
          <p:spPr>
            <a:xfrm>
              <a:off x="3337560" y="327635"/>
              <a:ext cx="297180" cy="255701"/>
            </a:xfrm>
            <a:prstGeom prst="straightConnector1">
              <a:avLst/>
            </a:prstGeom>
            <a:ln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ovná spojovacia šípka 47">
              <a:extLst>
                <a:ext uri="{FF2B5EF4-FFF2-40B4-BE49-F238E27FC236}">
                  <a16:creationId xmlns:a16="http://schemas.microsoft.com/office/drawing/2014/main" id="{C5355029-AE4C-AB10-423B-E5924CA992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91603" y="268537"/>
              <a:ext cx="297180" cy="245784"/>
            </a:xfrm>
            <a:prstGeom prst="straightConnector1">
              <a:avLst/>
            </a:prstGeom>
            <a:ln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BlokTextu 7">
            <a:extLst>
              <a:ext uri="{FF2B5EF4-FFF2-40B4-BE49-F238E27FC236}">
                <a16:creationId xmlns:a16="http://schemas.microsoft.com/office/drawing/2014/main" id="{F6F070F4-C5A0-1AA5-5793-280227DF297A}"/>
              </a:ext>
            </a:extLst>
          </p:cNvPr>
          <p:cNvSpPr txBox="1"/>
          <p:nvPr/>
        </p:nvSpPr>
        <p:spPr>
          <a:xfrm rot="18538746">
            <a:off x="1551253" y="2842734"/>
            <a:ext cx="263901" cy="21544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sk-SK" sz="1400" b="1" cap="none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F27A78E-923D-0820-9D31-4A952025D408}"/>
              </a:ext>
            </a:extLst>
          </p:cNvPr>
          <p:cNvSpPr txBox="1"/>
          <p:nvPr/>
        </p:nvSpPr>
        <p:spPr>
          <a:xfrm rot="199889">
            <a:off x="523649" y="3322643"/>
            <a:ext cx="263901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sk-SK" sz="1600" b="1" cap="none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6F160B3-2A13-1F55-137A-2D281502784B}"/>
              </a:ext>
            </a:extLst>
          </p:cNvPr>
          <p:cNvSpPr txBox="1"/>
          <p:nvPr/>
        </p:nvSpPr>
        <p:spPr>
          <a:xfrm>
            <a:off x="7795380" y="1593161"/>
            <a:ext cx="4106756" cy="2372545"/>
          </a:xfrm>
          <a:prstGeom prst="rect">
            <a:avLst/>
          </a:prstGeom>
          <a:noFill/>
          <a:ln w="19050">
            <a:solidFill>
              <a:srgbClr val="295E7E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Nízka medzinárodná prepojenosť (&lt; 3 % kapacity s Európou vs. odporúčaných 15 %)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Vysoký podiel obnoviteľnej energie (napr. </a:t>
            </a:r>
            <a:r>
              <a:rPr lang="sk-SK" sz="1400" dirty="0" err="1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solár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veterná cca 60 %) znižuje mechanickú zotrvačnosť, čo zhoršuje schopnosť siete stabilizovať sa pri výkyvoch (</a:t>
            </a:r>
            <a:r>
              <a:rPr lang="sk-SK" sz="1400" dirty="0" err="1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osciláciach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Nedostatok točivých (synchrónnych) zdrojov online, ktoré by regulovali napätie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Ľudský/technický  faktor – neočakávané/ nesprávne vypínanie zdrojov</a:t>
            </a:r>
          </a:p>
        </p:txBody>
      </p:sp>
    </p:spTree>
    <p:extLst>
      <p:ext uri="{BB962C8B-B14F-4D97-AF65-F5344CB8AC3E}">
        <p14:creationId xmlns:p14="http://schemas.microsoft.com/office/powerpoint/2010/main" val="19834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F2458B47-D84C-B660-8317-95C03CB7A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0"/>
            <a:ext cx="8061325" cy="796925"/>
          </a:xfrm>
        </p:spPr>
        <p:txBody>
          <a:bodyPr/>
          <a:lstStyle/>
          <a:p>
            <a:r>
              <a:rPr lang="sk-SK" dirty="0"/>
              <a:t>Česká republika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FF14C05-237E-1447-FE02-8D4FFE8FBE06}"/>
              </a:ext>
            </a:extLst>
          </p:cNvPr>
          <p:cNvGrpSpPr/>
          <p:nvPr/>
        </p:nvGrpSpPr>
        <p:grpSpPr>
          <a:xfrm>
            <a:off x="424731" y="1978803"/>
            <a:ext cx="2990071" cy="1719638"/>
            <a:chOff x="411930" y="2187627"/>
            <a:chExt cx="2990071" cy="1719638"/>
          </a:xfrm>
        </p:grpSpPr>
        <p:pic>
          <p:nvPicPr>
            <p:cNvPr id="8" name="Obrázok 7" descr="Obrázok, na ktorom je mapa, text, atlas, diagram&#10;&#10;Obsah vygenerovaný umelou inteligenciou môže byť nesprávny.">
              <a:extLst>
                <a:ext uri="{FF2B5EF4-FFF2-40B4-BE49-F238E27FC236}">
                  <a16:creationId xmlns:a16="http://schemas.microsoft.com/office/drawing/2014/main" id="{308D30F7-C640-1E63-447B-CE14B4BA7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930" y="2187627"/>
              <a:ext cx="2990071" cy="1719638"/>
            </a:xfrm>
            <a:prstGeom prst="rect">
              <a:avLst/>
            </a:prstGeom>
          </p:spPr>
        </p:pic>
        <p:sp>
          <p:nvSpPr>
            <p:cNvPr id="9" name="Voľný tvar: obrazec 8">
              <a:extLst>
                <a:ext uri="{FF2B5EF4-FFF2-40B4-BE49-F238E27FC236}">
                  <a16:creationId xmlns:a16="http://schemas.microsoft.com/office/drawing/2014/main" id="{3E588CF1-8F92-8D34-B851-2971D90B71F6}"/>
                </a:ext>
              </a:extLst>
            </p:cNvPr>
            <p:cNvSpPr/>
            <p:nvPr/>
          </p:nvSpPr>
          <p:spPr>
            <a:xfrm>
              <a:off x="1004888" y="2200275"/>
              <a:ext cx="1338262" cy="876300"/>
            </a:xfrm>
            <a:custGeom>
              <a:avLst/>
              <a:gdLst>
                <a:gd name="connsiteX0" fmla="*/ 0 w 1338262"/>
                <a:gd name="connsiteY0" fmla="*/ 223838 h 876300"/>
                <a:gd name="connsiteX1" fmla="*/ 671512 w 1338262"/>
                <a:gd name="connsiteY1" fmla="*/ 0 h 876300"/>
                <a:gd name="connsiteX2" fmla="*/ 1338262 w 1338262"/>
                <a:gd name="connsiteY2" fmla="*/ 452438 h 876300"/>
                <a:gd name="connsiteX3" fmla="*/ 1252537 w 1338262"/>
                <a:gd name="connsiteY3" fmla="*/ 876300 h 876300"/>
                <a:gd name="connsiteX4" fmla="*/ 809625 w 1338262"/>
                <a:gd name="connsiteY4" fmla="*/ 795338 h 876300"/>
                <a:gd name="connsiteX5" fmla="*/ 481012 w 1338262"/>
                <a:gd name="connsiteY5" fmla="*/ 809625 h 876300"/>
                <a:gd name="connsiteX6" fmla="*/ 400050 w 1338262"/>
                <a:gd name="connsiteY6" fmla="*/ 728663 h 876300"/>
                <a:gd name="connsiteX7" fmla="*/ 400050 w 1338262"/>
                <a:gd name="connsiteY7" fmla="*/ 661988 h 876300"/>
                <a:gd name="connsiteX8" fmla="*/ 280987 w 1338262"/>
                <a:gd name="connsiteY8" fmla="*/ 652463 h 876300"/>
                <a:gd name="connsiteX9" fmla="*/ 185737 w 1338262"/>
                <a:gd name="connsiteY9" fmla="*/ 571500 h 876300"/>
                <a:gd name="connsiteX10" fmla="*/ 109537 w 1338262"/>
                <a:gd name="connsiteY10" fmla="*/ 590550 h 876300"/>
                <a:gd name="connsiteX11" fmla="*/ 0 w 1338262"/>
                <a:gd name="connsiteY11" fmla="*/ 223838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8262" h="876300">
                  <a:moveTo>
                    <a:pt x="0" y="223838"/>
                  </a:moveTo>
                  <a:lnTo>
                    <a:pt x="671512" y="0"/>
                  </a:lnTo>
                  <a:lnTo>
                    <a:pt x="1338262" y="452438"/>
                  </a:lnTo>
                  <a:lnTo>
                    <a:pt x="1252537" y="876300"/>
                  </a:lnTo>
                  <a:lnTo>
                    <a:pt x="809625" y="795338"/>
                  </a:lnTo>
                  <a:lnTo>
                    <a:pt x="481012" y="809625"/>
                  </a:lnTo>
                  <a:lnTo>
                    <a:pt x="400050" y="728663"/>
                  </a:lnTo>
                  <a:lnTo>
                    <a:pt x="400050" y="661988"/>
                  </a:lnTo>
                  <a:lnTo>
                    <a:pt x="280987" y="652463"/>
                  </a:lnTo>
                  <a:lnTo>
                    <a:pt x="185737" y="571500"/>
                  </a:lnTo>
                  <a:lnTo>
                    <a:pt x="109537" y="590550"/>
                  </a:lnTo>
                  <a:lnTo>
                    <a:pt x="0" y="223838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effectLst>
              <a:outerShdw blurRad="165100" dist="38100" dir="2700000" algn="tl" rotWithShape="0">
                <a:prstClr val="black">
                  <a:alpha val="12000"/>
                </a:prstClr>
              </a:outerShdw>
            </a:effectLst>
          </p:spPr>
          <p:txBody>
            <a:bodyPr wrap="square" lIns="72000" tIns="0" rIns="72000" bIns="0" rtlCol="0" anchor="ctr">
              <a:noAutofit/>
            </a:bodyPr>
            <a:lstStyle/>
            <a:p>
              <a:pPr algn="ctr"/>
              <a:endParaRPr lang="sk-SK" sz="1600" cap="all" spc="3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lt"/>
              </a:endParaRPr>
            </a:p>
          </p:txBody>
        </p:sp>
      </p:grp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35BCBABF-C958-6AFE-B7A7-00628C1C99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929" y="1556689"/>
            <a:ext cx="2990072" cy="439709"/>
          </a:xfr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sa stalo?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2420EB0-0D6D-FC51-A27A-EEAB8B572105}"/>
              </a:ext>
            </a:extLst>
          </p:cNvPr>
          <p:cNvSpPr txBox="1"/>
          <p:nvPr/>
        </p:nvSpPr>
        <p:spPr>
          <a:xfrm>
            <a:off x="411929" y="3691823"/>
            <a:ext cx="2990069" cy="864440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/>
          <a:p>
            <a:pPr algn="l"/>
            <a:r>
              <a:rPr lang="sk-SK" sz="1400" cap="none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 júla 2025  o 12:00 </a:t>
            </a:r>
            <a:r>
              <a:rPr lang="sk-S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vznikol ostrov bez elektriny – časť Prahy, stred a SV Česka.</a:t>
            </a:r>
            <a:endParaRPr lang="sk-SK" sz="1400" cap="none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A413AD0B-C576-5C62-B2B4-620A6A83F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0836" y="900679"/>
            <a:ext cx="9639300" cy="533400"/>
          </a:xfrm>
        </p:spPr>
        <p:txBody>
          <a:bodyPr/>
          <a:lstStyle/>
          <a:p>
            <a:r>
              <a:rPr lang="sk-SK" b="1" dirty="0"/>
              <a:t>Zdanlivá drobnosť s ďalekosiahlymi dopadmi</a:t>
            </a: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EAA46E30-8048-2ED7-909F-36ECDB1525F6}"/>
              </a:ext>
            </a:extLst>
          </p:cNvPr>
          <p:cNvSpPr txBox="1">
            <a:spLocks/>
          </p:cNvSpPr>
          <p:nvPr/>
        </p:nvSpPr>
        <p:spPr>
          <a:xfrm>
            <a:off x="3685139" y="1540632"/>
            <a:ext cx="3954584" cy="4397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k tomu došlo?</a:t>
            </a:r>
          </a:p>
        </p:txBody>
      </p:sp>
      <p:pic>
        <p:nvPicPr>
          <p:cNvPr id="14" name="Obrázok 13" descr="Obrázok, na ktorom je veža, exteriér, tráva, stožiar&#10;&#10;Obsah vygenerovaný umelou inteligenciou môže byť nesprávny.">
            <a:extLst>
              <a:ext uri="{FF2B5EF4-FFF2-40B4-BE49-F238E27FC236}">
                <a16:creationId xmlns:a16="http://schemas.microsoft.com/office/drawing/2014/main" id="{5DE1D8B0-4431-439F-DC24-4C615D1A1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10" y="4516504"/>
            <a:ext cx="2900124" cy="2175309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18ADDF21-F6A8-16C4-1275-93278797BAD1}"/>
              </a:ext>
            </a:extLst>
          </p:cNvPr>
          <p:cNvSpPr txBox="1"/>
          <p:nvPr/>
        </p:nvSpPr>
        <p:spPr>
          <a:xfrm>
            <a:off x="3685139" y="1991451"/>
            <a:ext cx="3954584" cy="237254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33B8C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porucha a následná reťazová reakcia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Mechanické poškodenie  400 kV vedenia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Výpadok bloku elektrárne </a:t>
            </a:r>
            <a:r>
              <a:rPr lang="sk-SK" sz="1400" dirty="0" err="1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Ledvice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Preťaženie 220 kV vedenia a časti rozvodní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Fragmentácie siete preťažením ďalšieho 400 kV vedenia - oddelenie časti siete/ostrov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Nerovnováha výroby a spotreby v ostrove =</a:t>
            </a:r>
            <a:r>
              <a:rPr lang="en-US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frekvenčný kolaps =</a:t>
            </a:r>
            <a:r>
              <a:rPr lang="en-US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b="1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Výpadok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94365556-87F5-6C58-F78A-570F826FD04C}"/>
              </a:ext>
            </a:extLst>
          </p:cNvPr>
          <p:cNvSpPr txBox="1"/>
          <p:nvPr/>
        </p:nvSpPr>
        <p:spPr>
          <a:xfrm>
            <a:off x="411928" y="4516504"/>
            <a:ext cx="2990069" cy="194165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33B8C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regiónov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mil. OM (1/6) bez elektriny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systémových </a:t>
            </a:r>
            <a:r>
              <a:rPr lang="sk-SK" sz="140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(PPS) zo 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rozvodní mimo prevádzky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Dĺžka trvania do 12 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núdze v doprave, priemysle a verejných službách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Veľké ekonomické škody</a:t>
            </a:r>
            <a:endParaRPr lang="sk-SK" sz="1400" cap="none" spc="0" dirty="0">
              <a:solidFill>
                <a:srgbClr val="133B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DAA7B9F2-2A9E-01C4-7AE3-D76EBD3E4F92}"/>
              </a:ext>
            </a:extLst>
          </p:cNvPr>
          <p:cNvSpPr txBox="1">
            <a:spLocks/>
          </p:cNvSpPr>
          <p:nvPr/>
        </p:nvSpPr>
        <p:spPr>
          <a:xfrm>
            <a:off x="8042748" y="1540632"/>
            <a:ext cx="3737320" cy="4397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Prečo sa to stalo?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DE26190C-F7F4-E41E-7BCA-9E6EA154A89E}"/>
              </a:ext>
            </a:extLst>
          </p:cNvPr>
          <p:cNvSpPr txBox="1"/>
          <p:nvPr/>
        </p:nvSpPr>
        <p:spPr>
          <a:xfrm>
            <a:off x="8042746" y="1978803"/>
            <a:ext cx="3737320" cy="194165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33B8C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algn="l"/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Slabiny energetickej infraštruktúry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Menšia odolnosť prenosovej siete – slabé záložné kapacity (redundancia)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Zraniteľnosť prenosových liniek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Nedostatočná pripravenosť na rýchle obnovenie napájania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Príprava prevádzky siete (automatické či ad hoc)</a:t>
            </a:r>
          </a:p>
        </p:txBody>
      </p:sp>
      <p:sp>
        <p:nvSpPr>
          <p:cNvPr id="19" name="Zástupný text 3">
            <a:extLst>
              <a:ext uri="{FF2B5EF4-FFF2-40B4-BE49-F238E27FC236}">
                <a16:creationId xmlns:a16="http://schemas.microsoft.com/office/drawing/2014/main" id="{95AED8BC-CF83-C647-A605-7072304D2C0D}"/>
              </a:ext>
            </a:extLst>
          </p:cNvPr>
          <p:cNvSpPr txBox="1">
            <a:spLocks/>
          </p:cNvSpPr>
          <p:nvPr/>
        </p:nvSpPr>
        <p:spPr>
          <a:xfrm>
            <a:off x="8042745" y="4116554"/>
            <a:ext cx="3737320" cy="4397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opatrenia?</a:t>
            </a:r>
          </a:p>
        </p:txBody>
      </p:sp>
      <p:sp>
        <p:nvSpPr>
          <p:cNvPr id="21" name="Bublina myšlienky: obláčik 20">
            <a:extLst>
              <a:ext uri="{FF2B5EF4-FFF2-40B4-BE49-F238E27FC236}">
                <a16:creationId xmlns:a16="http://schemas.microsoft.com/office/drawing/2014/main" id="{DB5249DE-F05F-AE5C-45DA-FF4B8D5AA144}"/>
              </a:ext>
            </a:extLst>
          </p:cNvPr>
          <p:cNvSpPr/>
          <p:nvPr/>
        </p:nvSpPr>
        <p:spPr>
          <a:xfrm>
            <a:off x="6142618" y="5154999"/>
            <a:ext cx="1497105" cy="1303163"/>
          </a:xfrm>
          <a:prstGeom prst="cloudCallout">
            <a:avLst>
              <a:gd name="adj1" fmla="val 25192"/>
              <a:gd name="adj2" fmla="val -106667"/>
            </a:avLst>
          </a:pr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t">
            <a:noAutofit/>
          </a:bodyPr>
          <a:lstStyle/>
          <a:p>
            <a:pPr algn="ctr"/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Šicko</a:t>
            </a:r>
            <a:r>
              <a:rPr lang="sk-SK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šickim</a:t>
            </a:r>
            <a:r>
              <a:rPr lang="sk-SK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skapčano</a:t>
            </a:r>
            <a:endParaRPr lang="sk-SK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cký objekt 1" descr="Pripojenia obrys">
            <a:extLst>
              <a:ext uri="{FF2B5EF4-FFF2-40B4-BE49-F238E27FC236}">
                <a16:creationId xmlns:a16="http://schemas.microsoft.com/office/drawing/2014/main" id="{A7AB5F21-A81D-A788-6E95-127C5E522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2818" y="5741727"/>
            <a:ext cx="555507" cy="55550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973B99F8-ABB0-3DA2-1401-85C7EB741229}"/>
              </a:ext>
            </a:extLst>
          </p:cNvPr>
          <p:cNvSpPr txBox="1"/>
          <p:nvPr/>
        </p:nvSpPr>
        <p:spPr>
          <a:xfrm>
            <a:off x="8042744" y="4556355"/>
            <a:ext cx="3737321" cy="194165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33B8C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Posilniť „predvídavé“ investície do modernizácie prenosovej infraštruktúry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robustnosť a redundancia 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opatrenia štátu pre skrátenie   povoľovacích konaní sieťových investícii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Zlepšenie dozorovania a riadenia sústavy</a:t>
            </a:r>
          </a:p>
        </p:txBody>
      </p:sp>
    </p:spTree>
    <p:extLst>
      <p:ext uri="{BB962C8B-B14F-4D97-AF65-F5344CB8AC3E}">
        <p14:creationId xmlns:p14="http://schemas.microsoft.com/office/powerpoint/2010/main" val="78517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61897-FCC8-7CA4-F564-C5E80CB5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48CD5A-76BF-A735-05CE-42EA77484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A776D-0A9B-A488-44F1-327C552B06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FDDB2B-F70F-6339-A8E5-645A070FB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 descr="Obrázok, na ktorom je mapa, text, atlas, diagram&#10;&#10;Obsah vygenerovaný umelou inteligenciou môže byť nesprávny.">
            <a:extLst>
              <a:ext uri="{FF2B5EF4-FFF2-40B4-BE49-F238E27FC236}">
                <a16:creationId xmlns:a16="http://schemas.microsoft.com/office/drawing/2014/main" id="{ED7BE751-6938-D89D-B13A-7F90DE572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8" y="182051"/>
            <a:ext cx="11721828" cy="6723521"/>
          </a:xfrm>
          <a:prstGeom prst="rect">
            <a:avLst/>
          </a:prstGeom>
        </p:spPr>
      </p:pic>
      <p:pic>
        <p:nvPicPr>
          <p:cNvPr id="7" name="Obrázok 6" descr="Obrázok, na ktorom je veža, exteriér, tráva, stožiar&#10;&#10;Obsah vygenerovaný umelou inteligenciou môže byť nesprávny.">
            <a:extLst>
              <a:ext uri="{FF2B5EF4-FFF2-40B4-BE49-F238E27FC236}">
                <a16:creationId xmlns:a16="http://schemas.microsoft.com/office/drawing/2014/main" id="{F348699C-2354-3CDB-01FF-F320D280D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42" y="3691146"/>
            <a:ext cx="4163491" cy="3122929"/>
          </a:xfrm>
          <a:prstGeom prst="rect">
            <a:avLst/>
          </a:prstGeom>
        </p:spPr>
      </p:pic>
      <p:sp>
        <p:nvSpPr>
          <p:cNvPr id="8" name="Zástupný text 3">
            <a:extLst>
              <a:ext uri="{FF2B5EF4-FFF2-40B4-BE49-F238E27FC236}">
                <a16:creationId xmlns:a16="http://schemas.microsoft.com/office/drawing/2014/main" id="{E6660AFA-F74D-ADB0-5B82-C3981567583D}"/>
              </a:ext>
            </a:extLst>
          </p:cNvPr>
          <p:cNvSpPr txBox="1">
            <a:spLocks/>
          </p:cNvSpPr>
          <p:nvPr/>
        </p:nvSpPr>
        <p:spPr>
          <a:xfrm>
            <a:off x="101600" y="2874480"/>
            <a:ext cx="3790517" cy="4397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k tomu došlo?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58814DB-ED82-58F3-3CA9-7EBA8C025139}"/>
              </a:ext>
            </a:extLst>
          </p:cNvPr>
          <p:cNvSpPr txBox="1"/>
          <p:nvPr/>
        </p:nvSpPr>
        <p:spPr>
          <a:xfrm>
            <a:off x="101600" y="3314189"/>
            <a:ext cx="3790517" cy="34497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33B8C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porucha a následná reťazová reakcia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Výpadok 400 kV vedenia V411 – spadnutý vodič =</a:t>
            </a:r>
            <a:r>
              <a:rPr lang="en-US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ráz činného výkonu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Nezvyčajné následné odstavenie 6. bloku elektrárne </a:t>
            </a:r>
            <a:r>
              <a:rPr lang="sk-SK" sz="1400" dirty="0" err="1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Ledvice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 MW (výpadok kotla)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Následné preťaženie 220 kV vedenia V208 a jeho vypnutie dispečerom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ostrovnej oblasti zásobovanej  jediným 400 kV vedením V401, ktoré tiež vypadlo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Nerovnováha výroby (1500 MW) so spotrebou (2700 MW) v ostrove =</a:t>
            </a:r>
            <a:r>
              <a:rPr lang="en-US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frekvenčný kolaps 4 Hz/s =</a:t>
            </a:r>
            <a:r>
              <a:rPr lang="en-US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b="1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Blackout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70463756-5618-A0BB-856B-B738FF3CA63B}"/>
              </a:ext>
            </a:extLst>
          </p:cNvPr>
          <p:cNvSpPr/>
          <p:nvPr/>
        </p:nvSpPr>
        <p:spPr>
          <a:xfrm>
            <a:off x="5898305" y="4429008"/>
            <a:ext cx="626919" cy="1220123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ctr">
            <a:noAutofit/>
          </a:bodyPr>
          <a:lstStyle/>
          <a:p>
            <a:pPr algn="ctr"/>
            <a:endParaRPr lang="sk-SK" sz="1600" cap="all" spc="3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atin typeface="+mj-lt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7CE0E00F-9FFB-5C0F-DB20-00BE5977B3E3}"/>
              </a:ext>
            </a:extLst>
          </p:cNvPr>
          <p:cNvSpPr txBox="1"/>
          <p:nvPr/>
        </p:nvSpPr>
        <p:spPr>
          <a:xfrm>
            <a:off x="8128307" y="2674071"/>
            <a:ext cx="3968352" cy="194165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12:24 zapnutie linky V208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14:00 obnovenie ES Chodov a </a:t>
            </a:r>
            <a:r>
              <a:rPr lang="sk-SK" sz="1400" dirty="0" err="1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Malešice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(Praha)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Dokončenie obnovy napájania zvyšných 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16:12 nábeh PPC </a:t>
            </a:r>
            <a:r>
              <a:rPr lang="sk-SK" sz="1400" dirty="0" err="1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Počerady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22:15 oprava a uvedenie do prevádzky  400 kV V411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24:00 Ukončenie stavu núdze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47519F3C-3219-BE4C-241C-2C4316880D4A}"/>
              </a:ext>
            </a:extLst>
          </p:cNvPr>
          <p:cNvSpPr txBox="1">
            <a:spLocks/>
          </p:cNvSpPr>
          <p:nvPr/>
        </p:nvSpPr>
        <p:spPr>
          <a:xfrm>
            <a:off x="8128307" y="2235221"/>
            <a:ext cx="3968352" cy="4397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Obnova dodávky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A5FBA3-901A-9BEF-2B72-7054264E44AB}"/>
              </a:ext>
            </a:extLst>
          </p:cNvPr>
          <p:cNvSpPr txBox="1">
            <a:spLocks/>
          </p:cNvSpPr>
          <p:nvPr/>
        </p:nvSpPr>
        <p:spPr>
          <a:xfrm>
            <a:off x="-143227" y="-82014"/>
            <a:ext cx="4280170" cy="612645"/>
          </a:xfrm>
          <a:prstGeom prst="rect">
            <a:avLst/>
          </a:prstGeom>
        </p:spPr>
        <p:txBody>
          <a:bodyPr wrap="square" lIns="0" tIns="18000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0" baseline="0">
                <a:gradFill>
                  <a:gsLst>
                    <a:gs pos="21000">
                      <a:schemeClr val="accent1"/>
                    </a:gs>
                    <a:gs pos="79000">
                      <a:schemeClr val="accent2"/>
                    </a:gs>
                  </a:gsLst>
                  <a:lin ang="0" scaled="0"/>
                </a:gra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sk-SK" sz="2800" dirty="0"/>
              <a:t>Česká republika - detail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572ED2D1-E2AC-A957-F444-3DD8890C5740}"/>
              </a:ext>
            </a:extLst>
          </p:cNvPr>
          <p:cNvGrpSpPr/>
          <p:nvPr/>
        </p:nvGrpSpPr>
        <p:grpSpPr>
          <a:xfrm>
            <a:off x="2957034" y="2287566"/>
            <a:ext cx="996719" cy="636260"/>
            <a:chOff x="2957034" y="2287566"/>
            <a:chExt cx="996719" cy="636260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FB68BFA2-DA97-1AB7-BC03-B8405756EFEF}"/>
                </a:ext>
              </a:extLst>
            </p:cNvPr>
            <p:cNvGrpSpPr/>
            <p:nvPr/>
          </p:nvGrpSpPr>
          <p:grpSpPr>
            <a:xfrm>
              <a:off x="2957034" y="2287566"/>
              <a:ext cx="736240" cy="636260"/>
              <a:chOff x="994177" y="3414204"/>
              <a:chExt cx="323932" cy="255099"/>
            </a:xfrm>
          </p:grpSpPr>
          <p:sp>
            <p:nvSpPr>
              <p:cNvPr id="15" name="Ovál 14">
                <a:extLst>
                  <a:ext uri="{FF2B5EF4-FFF2-40B4-BE49-F238E27FC236}">
                    <a16:creationId xmlns:a16="http://schemas.microsoft.com/office/drawing/2014/main" id="{B16DAA3D-9C06-303B-AA6B-B1894420E601}"/>
                  </a:ext>
                </a:extLst>
              </p:cNvPr>
              <p:cNvSpPr/>
              <p:nvPr/>
            </p:nvSpPr>
            <p:spPr>
              <a:xfrm>
                <a:off x="994177" y="3440531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165100" dist="381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ctr"/>
                <a:endParaRPr lang="sk-SK" sz="1600" cap="all" spc="3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atin typeface="+mj-lt"/>
                </a:endParaRPr>
              </a:p>
            </p:txBody>
          </p:sp>
          <p:sp>
            <p:nvSpPr>
              <p:cNvPr id="17" name="Blesk 16">
                <a:extLst>
                  <a:ext uri="{FF2B5EF4-FFF2-40B4-BE49-F238E27FC236}">
                    <a16:creationId xmlns:a16="http://schemas.microsoft.com/office/drawing/2014/main" id="{479316AC-50C5-52DD-5BF6-F4E935DEEAD4}"/>
                  </a:ext>
                </a:extLst>
              </p:cNvPr>
              <p:cNvSpPr/>
              <p:nvPr/>
            </p:nvSpPr>
            <p:spPr>
              <a:xfrm rot="9425836">
                <a:off x="1065523" y="3414204"/>
                <a:ext cx="252586" cy="255099"/>
              </a:xfrm>
              <a:prstGeom prst="lightningBolt">
                <a:avLst/>
              </a:prstGeom>
              <a:solidFill>
                <a:srgbClr val="FF0000"/>
              </a:solidFill>
              <a:effectLst>
                <a:outerShdw blurRad="165100" dist="381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ctr"/>
                <a:endParaRPr lang="sk-SK" sz="1600" cap="all" spc="3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atin typeface="+mj-lt"/>
                </a:endParaRPr>
              </a:p>
            </p:txBody>
          </p:sp>
        </p:grpSp>
        <p:sp>
          <p:nvSpPr>
            <p:cNvPr id="20" name="BlokTextu 19">
              <a:extLst>
                <a:ext uri="{FF2B5EF4-FFF2-40B4-BE49-F238E27FC236}">
                  <a16:creationId xmlns:a16="http://schemas.microsoft.com/office/drawing/2014/main" id="{3470FC49-F169-4140-E39D-23263B37A6EF}"/>
                </a:ext>
              </a:extLst>
            </p:cNvPr>
            <p:cNvSpPr txBox="1"/>
            <p:nvPr/>
          </p:nvSpPr>
          <p:spPr>
            <a:xfrm rot="21290651">
              <a:off x="3434932" y="2614891"/>
              <a:ext cx="51882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k-SK" sz="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sk-SK" sz="200" b="1" dirty="0">
                <a:solidFill>
                  <a:schemeClr val="bg1"/>
                </a:solidFill>
                <a:latin typeface="MS Shell Dlg 2" panose="020B0604030504040204" pitchFamily="34" charset="0"/>
              </a:endParaRP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1C493B70-8612-0EAC-8C4D-D86233C0E96E}"/>
              </a:ext>
            </a:extLst>
          </p:cNvPr>
          <p:cNvGrpSpPr/>
          <p:nvPr/>
        </p:nvGrpSpPr>
        <p:grpSpPr>
          <a:xfrm>
            <a:off x="2937093" y="1441732"/>
            <a:ext cx="996719" cy="636260"/>
            <a:chOff x="2957034" y="2287566"/>
            <a:chExt cx="996719" cy="636260"/>
          </a:xfrm>
        </p:grpSpPr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9653081D-36CC-623E-4AF5-99A90B0065FC}"/>
                </a:ext>
              </a:extLst>
            </p:cNvPr>
            <p:cNvGrpSpPr/>
            <p:nvPr/>
          </p:nvGrpSpPr>
          <p:grpSpPr>
            <a:xfrm>
              <a:off x="2957034" y="2287566"/>
              <a:ext cx="736240" cy="636260"/>
              <a:chOff x="994177" y="3414204"/>
              <a:chExt cx="323932" cy="255099"/>
            </a:xfrm>
          </p:grpSpPr>
          <p:sp>
            <p:nvSpPr>
              <p:cNvPr id="25" name="Ovál 24">
                <a:extLst>
                  <a:ext uri="{FF2B5EF4-FFF2-40B4-BE49-F238E27FC236}">
                    <a16:creationId xmlns:a16="http://schemas.microsoft.com/office/drawing/2014/main" id="{D7EDA84A-2AD9-C3C1-B18F-F098F5110D72}"/>
                  </a:ext>
                </a:extLst>
              </p:cNvPr>
              <p:cNvSpPr/>
              <p:nvPr/>
            </p:nvSpPr>
            <p:spPr>
              <a:xfrm>
                <a:off x="994177" y="3440531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165100" dist="381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ctr"/>
                <a:endParaRPr lang="sk-SK" sz="1600" cap="all" spc="3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atin typeface="+mj-lt"/>
                </a:endParaRPr>
              </a:p>
            </p:txBody>
          </p:sp>
          <p:sp>
            <p:nvSpPr>
              <p:cNvPr id="26" name="Blesk 25">
                <a:extLst>
                  <a:ext uri="{FF2B5EF4-FFF2-40B4-BE49-F238E27FC236}">
                    <a16:creationId xmlns:a16="http://schemas.microsoft.com/office/drawing/2014/main" id="{971DEDEF-8BA7-1D7F-3876-7F76E1F7A2EB}"/>
                  </a:ext>
                </a:extLst>
              </p:cNvPr>
              <p:cNvSpPr/>
              <p:nvPr/>
            </p:nvSpPr>
            <p:spPr>
              <a:xfrm rot="9425836">
                <a:off x="1065523" y="3414204"/>
                <a:ext cx="252586" cy="255099"/>
              </a:xfrm>
              <a:prstGeom prst="lightningBolt">
                <a:avLst/>
              </a:prstGeom>
              <a:solidFill>
                <a:srgbClr val="FF0000"/>
              </a:solidFill>
              <a:effectLst>
                <a:outerShdw blurRad="165100" dist="381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ctr"/>
                <a:endParaRPr lang="sk-SK" sz="1600" cap="all" spc="3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atin typeface="+mj-lt"/>
                </a:endParaRPr>
              </a:p>
            </p:txBody>
          </p:sp>
        </p:grpSp>
        <p:sp>
          <p:nvSpPr>
            <p:cNvPr id="24" name="BlokTextu 23">
              <a:extLst>
                <a:ext uri="{FF2B5EF4-FFF2-40B4-BE49-F238E27FC236}">
                  <a16:creationId xmlns:a16="http://schemas.microsoft.com/office/drawing/2014/main" id="{10C885EF-D546-4BE4-FC97-2AAC725A0A48}"/>
                </a:ext>
              </a:extLst>
            </p:cNvPr>
            <p:cNvSpPr txBox="1"/>
            <p:nvPr/>
          </p:nvSpPr>
          <p:spPr>
            <a:xfrm rot="21290651">
              <a:off x="3434932" y="2614891"/>
              <a:ext cx="51882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k-SK" sz="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endParaRPr lang="sk-SK" sz="200" b="1" dirty="0">
                <a:solidFill>
                  <a:schemeClr val="bg1"/>
                </a:solidFill>
                <a:latin typeface="MS Shell Dlg 2" panose="020B0604030504040204" pitchFamily="34" charset="0"/>
              </a:endParaRPr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F01A9193-7660-8182-CE24-CB1D67DEFE16}"/>
              </a:ext>
            </a:extLst>
          </p:cNvPr>
          <p:cNvGrpSpPr/>
          <p:nvPr/>
        </p:nvGrpSpPr>
        <p:grpSpPr>
          <a:xfrm>
            <a:off x="4224095" y="3440960"/>
            <a:ext cx="996719" cy="636260"/>
            <a:chOff x="2957034" y="2287566"/>
            <a:chExt cx="996719" cy="636260"/>
          </a:xfrm>
        </p:grpSpPr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80F85C62-3B5B-99D8-BAE0-4BC1FBAA823A}"/>
                </a:ext>
              </a:extLst>
            </p:cNvPr>
            <p:cNvGrpSpPr/>
            <p:nvPr/>
          </p:nvGrpSpPr>
          <p:grpSpPr>
            <a:xfrm>
              <a:off x="2957034" y="2287566"/>
              <a:ext cx="736240" cy="636260"/>
              <a:chOff x="994177" y="3414204"/>
              <a:chExt cx="323932" cy="255099"/>
            </a:xfrm>
          </p:grpSpPr>
          <p:sp>
            <p:nvSpPr>
              <p:cNvPr id="30" name="Ovál 29">
                <a:extLst>
                  <a:ext uri="{FF2B5EF4-FFF2-40B4-BE49-F238E27FC236}">
                    <a16:creationId xmlns:a16="http://schemas.microsoft.com/office/drawing/2014/main" id="{E2961356-8F8B-FCEF-5779-9F8C53C0666C}"/>
                  </a:ext>
                </a:extLst>
              </p:cNvPr>
              <p:cNvSpPr/>
              <p:nvPr/>
            </p:nvSpPr>
            <p:spPr>
              <a:xfrm>
                <a:off x="994177" y="3440531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165100" dist="381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ctr"/>
                <a:endParaRPr lang="sk-SK" sz="1600" cap="all" spc="3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atin typeface="+mj-lt"/>
                </a:endParaRPr>
              </a:p>
            </p:txBody>
          </p:sp>
          <p:sp>
            <p:nvSpPr>
              <p:cNvPr id="31" name="Blesk 30">
                <a:extLst>
                  <a:ext uri="{FF2B5EF4-FFF2-40B4-BE49-F238E27FC236}">
                    <a16:creationId xmlns:a16="http://schemas.microsoft.com/office/drawing/2014/main" id="{8C9C4D9C-ABC8-BEBE-56CE-30B4C5FD37C2}"/>
                  </a:ext>
                </a:extLst>
              </p:cNvPr>
              <p:cNvSpPr/>
              <p:nvPr/>
            </p:nvSpPr>
            <p:spPr>
              <a:xfrm rot="9425836">
                <a:off x="1065523" y="3414204"/>
                <a:ext cx="252586" cy="255099"/>
              </a:xfrm>
              <a:prstGeom prst="lightningBolt">
                <a:avLst/>
              </a:prstGeom>
              <a:solidFill>
                <a:srgbClr val="FF0000"/>
              </a:solidFill>
              <a:effectLst>
                <a:outerShdw blurRad="165100" dist="381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ctr"/>
                <a:endParaRPr lang="sk-SK" sz="1600" cap="all" spc="3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atin typeface="+mj-lt"/>
                </a:endParaRPr>
              </a:p>
            </p:txBody>
          </p:sp>
        </p:grpSp>
        <p:sp>
          <p:nvSpPr>
            <p:cNvPr id="29" name="BlokTextu 28">
              <a:extLst>
                <a:ext uri="{FF2B5EF4-FFF2-40B4-BE49-F238E27FC236}">
                  <a16:creationId xmlns:a16="http://schemas.microsoft.com/office/drawing/2014/main" id="{F5E48273-9CC9-DA64-F76B-379DF6D434FF}"/>
                </a:ext>
              </a:extLst>
            </p:cNvPr>
            <p:cNvSpPr txBox="1"/>
            <p:nvPr/>
          </p:nvSpPr>
          <p:spPr>
            <a:xfrm rot="21290651">
              <a:off x="3434932" y="2614891"/>
              <a:ext cx="51882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k-SK" sz="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sk-SK" sz="200" b="1" dirty="0">
                <a:solidFill>
                  <a:schemeClr val="bg1"/>
                </a:solidFill>
                <a:latin typeface="MS Shell Dlg 2" panose="020B0604030504040204" pitchFamily="34" charset="0"/>
              </a:endParaRPr>
            </a:p>
          </p:txBody>
        </p: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73161FF8-DDF0-A94A-C811-32E33D78BEF8}"/>
              </a:ext>
            </a:extLst>
          </p:cNvPr>
          <p:cNvGrpSpPr/>
          <p:nvPr/>
        </p:nvGrpSpPr>
        <p:grpSpPr>
          <a:xfrm rot="18012669">
            <a:off x="7222846" y="2523413"/>
            <a:ext cx="817831" cy="833012"/>
            <a:chOff x="2957034" y="2287566"/>
            <a:chExt cx="817831" cy="833012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2C7A0246-CBAD-0EF1-9CB0-F1B30A420B0C}"/>
                </a:ext>
              </a:extLst>
            </p:cNvPr>
            <p:cNvGrpSpPr/>
            <p:nvPr/>
          </p:nvGrpSpPr>
          <p:grpSpPr>
            <a:xfrm>
              <a:off x="2957034" y="2287566"/>
              <a:ext cx="736240" cy="636260"/>
              <a:chOff x="994177" y="3414204"/>
              <a:chExt cx="323932" cy="255099"/>
            </a:xfrm>
          </p:grpSpPr>
          <p:sp>
            <p:nvSpPr>
              <p:cNvPr id="35" name="Ovál 34">
                <a:extLst>
                  <a:ext uri="{FF2B5EF4-FFF2-40B4-BE49-F238E27FC236}">
                    <a16:creationId xmlns:a16="http://schemas.microsoft.com/office/drawing/2014/main" id="{13A29E8E-06A3-E781-50A5-96D503021863}"/>
                  </a:ext>
                </a:extLst>
              </p:cNvPr>
              <p:cNvSpPr/>
              <p:nvPr/>
            </p:nvSpPr>
            <p:spPr>
              <a:xfrm>
                <a:off x="994177" y="3440531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165100" dist="381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ctr"/>
                <a:endParaRPr lang="sk-SK" sz="1600" cap="all" spc="3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atin typeface="+mj-lt"/>
                </a:endParaRPr>
              </a:p>
            </p:txBody>
          </p:sp>
          <p:sp>
            <p:nvSpPr>
              <p:cNvPr id="36" name="Blesk 35">
                <a:extLst>
                  <a:ext uri="{FF2B5EF4-FFF2-40B4-BE49-F238E27FC236}">
                    <a16:creationId xmlns:a16="http://schemas.microsoft.com/office/drawing/2014/main" id="{442F497E-669C-066A-7BFE-A5B93D6CAA13}"/>
                  </a:ext>
                </a:extLst>
              </p:cNvPr>
              <p:cNvSpPr/>
              <p:nvPr/>
            </p:nvSpPr>
            <p:spPr>
              <a:xfrm rot="9425836">
                <a:off x="1065523" y="3414204"/>
                <a:ext cx="252586" cy="255099"/>
              </a:xfrm>
              <a:prstGeom prst="lightningBolt">
                <a:avLst/>
              </a:prstGeom>
              <a:solidFill>
                <a:srgbClr val="FF0000"/>
              </a:solidFill>
              <a:effectLst>
                <a:outerShdw blurRad="165100" dist="381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ctr"/>
                <a:endParaRPr lang="sk-SK" sz="1600" cap="all" spc="3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atin typeface="+mj-lt"/>
                </a:endParaRPr>
              </a:p>
            </p:txBody>
          </p:sp>
        </p:grpSp>
        <p:sp>
          <p:nvSpPr>
            <p:cNvPr id="34" name="BlokTextu 33">
              <a:extLst>
                <a:ext uri="{FF2B5EF4-FFF2-40B4-BE49-F238E27FC236}">
                  <a16:creationId xmlns:a16="http://schemas.microsoft.com/office/drawing/2014/main" id="{21A91468-C56B-3CDB-E958-0DF18B9F6879}"/>
                </a:ext>
              </a:extLst>
            </p:cNvPr>
            <p:cNvSpPr txBox="1"/>
            <p:nvPr/>
          </p:nvSpPr>
          <p:spPr>
            <a:xfrm rot="3818112">
              <a:off x="3407732" y="2753446"/>
              <a:ext cx="51882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k-SK" sz="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</a:t>
              </a:r>
              <a:endParaRPr lang="sk-SK" sz="200" b="1" dirty="0">
                <a:solidFill>
                  <a:schemeClr val="bg1"/>
                </a:solidFill>
                <a:latin typeface="MS Shell Dlg 2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2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224CC-909A-2B96-2D62-11C0271A1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udalosti v </a:t>
            </a:r>
            <a:r>
              <a:rPr lang="sk-SK" dirty="0" err="1"/>
              <a:t>európe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C6EC58-0626-A8BD-29DC-4CB60560C3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97" y="859994"/>
            <a:ext cx="9639299" cy="533400"/>
          </a:xfrm>
        </p:spPr>
        <p:txBody>
          <a:bodyPr/>
          <a:lstStyle/>
          <a:p>
            <a:r>
              <a:rPr lang="sk-SK" b="1" dirty="0"/>
              <a:t>Od rozpadu prepojenia sústav až po Blackout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D86856-9322-234C-2F84-B722F4007E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337" y="4043982"/>
            <a:ext cx="5351527" cy="2637915"/>
          </a:xfrm>
        </p:spPr>
        <p:txBody>
          <a:bodyPr/>
          <a:lstStyle/>
          <a:p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Príklad zo Slovenska – 2006, rozdelenie európskej siete</a:t>
            </a:r>
            <a:endParaRPr lang="sk-SK" sz="1600" dirty="0">
              <a:solidFill>
                <a:schemeClr val="bg2">
                  <a:lumMod val="10000"/>
                </a:schemeClr>
              </a:solidFill>
            </a:endParaRPr>
          </a:p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V novembri 2006 došlo k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veľkej poruche v európskej prenosovej sústave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. Pri údržbe vedenia v Nemecku sa spustila reťazová reakcia a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celá kontinentálna európska sústava sa rozdelila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na tri časti.</a:t>
            </a:r>
          </a:p>
          <a:p>
            <a:pPr marL="228600" lvl="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V niektorých oblastiach bola nedostatková výroba (hrozil výpadok), inde nadbytok (hrozilo preťaženie).</a:t>
            </a:r>
          </a:p>
          <a:p>
            <a:pPr marL="228600" lvl="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Slovensko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bolo zasiahnuté a muselo okamžite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obmedziť spotrebu a stabilizovať sústavu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228600" lvl="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Situácia sa podarila zvládnuť v priebehu niekoľkých hodín, no bol to príklad, ako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blízko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môže prísť Európa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k </a:t>
            </a:r>
            <a:r>
              <a:rPr lang="sk-SK" sz="1600" b="1" dirty="0" err="1">
                <a:solidFill>
                  <a:schemeClr val="bg2">
                    <a:lumMod val="10000"/>
                  </a:schemeClr>
                </a:solidFill>
              </a:rPr>
              <a:t>blackoutu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sk-SK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BA30D2-39BA-4C2D-F811-D6AA161EC0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337" y="1334388"/>
            <a:ext cx="5237894" cy="223520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Taliansko – veľký </a:t>
            </a:r>
            <a:r>
              <a:rPr lang="sk-SK" sz="1600" b="1" dirty="0" err="1">
                <a:solidFill>
                  <a:schemeClr val="bg2">
                    <a:lumMod val="10000"/>
                  </a:schemeClr>
                </a:solidFill>
              </a:rPr>
              <a:t>blackout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 v roku 2003</a:t>
            </a:r>
            <a:endParaRPr lang="sk-SK" sz="16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V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septembri 2003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nastal najväčší </a:t>
            </a:r>
            <a:r>
              <a:rPr lang="sk-SK" sz="1600" dirty="0" err="1">
                <a:solidFill>
                  <a:schemeClr val="bg2">
                    <a:lumMod val="10000"/>
                  </a:schemeClr>
                </a:solidFill>
              </a:rPr>
              <a:t>blackout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v dejinách Európy.</a:t>
            </a:r>
          </a:p>
          <a:p>
            <a:pPr lvl="0">
              <a:spcBef>
                <a:spcPts val="300"/>
              </a:spcBef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Spôsobil ho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výpadok prenosových vedení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zo Švajčiarska do Talianska.</a:t>
            </a:r>
          </a:p>
          <a:p>
            <a:pPr lvl="0">
              <a:spcBef>
                <a:spcPts val="300"/>
              </a:spcBef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Reťazovo sa vypla celá talianska sústava – bez elektriny zostalo vyše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55 miliónov ľudí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0">
              <a:spcBef>
                <a:spcPts val="300"/>
              </a:spcBef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Obnova trvala od niekoľkých hodín až po celý deň.</a:t>
            </a:r>
          </a:p>
          <a:p>
            <a:pPr lvl="0">
              <a:spcBef>
                <a:spcPts val="300"/>
              </a:spcBef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Doprava sa zastavila, vlaky uviazli v tuneloch, nemocnice prešli na generátory.</a:t>
            </a:r>
          </a:p>
          <a:p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FEEC673-77CD-FE09-CD4E-86730CC0B13D}"/>
              </a:ext>
            </a:extLst>
          </p:cNvPr>
          <p:cNvSpPr txBox="1"/>
          <p:nvPr/>
        </p:nvSpPr>
        <p:spPr>
          <a:xfrm>
            <a:off x="6542163" y="2792347"/>
            <a:ext cx="5489817" cy="2603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</a:pPr>
            <a:r>
              <a:rPr lang="sk-SK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Rakúsko a Nemecko – január 2021</a:t>
            </a:r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januári 2021 zaznamenala Európa vážnu udalosť:</a:t>
            </a:r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Chorvátsku došlo k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technickej poruche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ktorá spôsobila prudký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pokles frekvencie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celej sieti.</a:t>
            </a:r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Európa bola na chvíľu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rozdelená na severozápadnú a juhovýchodnú časť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„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islanding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eliminovanie </a:t>
            </a:r>
            <a:r>
              <a:rPr lang="sk-SK" sz="16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blackoutu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Rakúsku a Nemecku museli okamžite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odpájať priemyselných odberateľov,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aby sa sústava nerozpadla.</a:t>
            </a:r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Situáciu sa podarilo zvládnuť, ale energetici ju považujú za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 z najvážnejších ohrození stability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posledných rokov.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8B8E834-EBE8-52BD-6B28-27BE31DE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43" y="1581687"/>
            <a:ext cx="935290" cy="1060486"/>
          </a:xfrm>
          <a:prstGeom prst="rect">
            <a:avLst/>
          </a:prstGeom>
          <a:noFill/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372382E-8845-935A-FFC9-94514B12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572" y="1456077"/>
            <a:ext cx="968901" cy="13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C12D66B-A127-DA28-C3DF-EA2DAAA9D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86" y="2605080"/>
            <a:ext cx="938900" cy="5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293D7EB-5228-5641-9F64-B849A6A56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44" y="5915025"/>
            <a:ext cx="1162558" cy="6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blina myšlienky: obláčik 5">
            <a:extLst>
              <a:ext uri="{FF2B5EF4-FFF2-40B4-BE49-F238E27FC236}">
                <a16:creationId xmlns:a16="http://schemas.microsoft.com/office/drawing/2014/main" id="{65B9335F-6094-ADAA-4E60-EFA8FC62C30A}"/>
              </a:ext>
            </a:extLst>
          </p:cNvPr>
          <p:cNvSpPr/>
          <p:nvPr/>
        </p:nvSpPr>
        <p:spPr>
          <a:xfrm>
            <a:off x="5122528" y="3123918"/>
            <a:ext cx="1497105" cy="1091910"/>
          </a:xfrm>
          <a:prstGeom prst="cloudCallout">
            <a:avLst>
              <a:gd name="adj1" fmla="val 6261"/>
              <a:gd name="adj2" fmla="val 106015"/>
            </a:avLst>
          </a:pr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t">
            <a:noAutofit/>
          </a:bodyPr>
          <a:lstStyle/>
          <a:p>
            <a:pPr algn="ctr"/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Šicko</a:t>
            </a:r>
            <a:r>
              <a:rPr lang="sk-SK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šickim</a:t>
            </a:r>
            <a:r>
              <a:rPr lang="sk-SK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skapčano</a:t>
            </a:r>
            <a:endParaRPr lang="sk-SK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rafický objekt 11" descr="Pripojenia obrys">
            <a:extLst>
              <a:ext uri="{FF2B5EF4-FFF2-40B4-BE49-F238E27FC236}">
                <a16:creationId xmlns:a16="http://schemas.microsoft.com/office/drawing/2014/main" id="{7C3ACB3E-B7FB-4517-D302-27C610933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4592" y="3588601"/>
            <a:ext cx="555507" cy="5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9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af 20">
            <a:extLst>
              <a:ext uri="{FF2B5EF4-FFF2-40B4-BE49-F238E27FC236}">
                <a16:creationId xmlns:a16="http://schemas.microsoft.com/office/drawing/2014/main" id="{096EE23B-5F45-7E64-5E6C-DAC6887FAB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487012"/>
              </p:ext>
            </p:extLst>
          </p:nvPr>
        </p:nvGraphicFramePr>
        <p:xfrm>
          <a:off x="4608435" y="4114800"/>
          <a:ext cx="3025776" cy="293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D80CAA-2D79-5756-3E23-F9E23DF972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6350" y="807265"/>
            <a:ext cx="9639299" cy="533400"/>
          </a:xfrm>
        </p:spPr>
        <p:txBody>
          <a:bodyPr/>
          <a:lstStyle/>
          <a:p>
            <a:r>
              <a:rPr lang="sk-SK" b="1" dirty="0"/>
              <a:t>Ako sme na tom?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ADA9618-EED3-C03E-5BE3-97BA25F1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0"/>
            <a:ext cx="8061325" cy="796925"/>
          </a:xfrm>
        </p:spPr>
        <p:txBody>
          <a:bodyPr/>
          <a:lstStyle/>
          <a:p>
            <a:r>
              <a:rPr lang="sk-SK" dirty="0"/>
              <a:t>SLOVENSKO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0E8E216F-F0BB-7F24-FF21-12E4B61F074D}"/>
              </a:ext>
            </a:extLst>
          </p:cNvPr>
          <p:cNvSpPr txBox="1">
            <a:spLocks/>
          </p:cNvSpPr>
          <p:nvPr/>
        </p:nvSpPr>
        <p:spPr>
          <a:xfrm>
            <a:off x="278771" y="1340665"/>
            <a:ext cx="3633815" cy="4397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Španielsko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D48F54D-8EEA-7EDB-94CD-96EE99AE5625}"/>
              </a:ext>
            </a:extLst>
          </p:cNvPr>
          <p:cNvSpPr txBox="1"/>
          <p:nvPr/>
        </p:nvSpPr>
        <p:spPr>
          <a:xfrm>
            <a:off x="284139" y="1775260"/>
            <a:ext cx="3633816" cy="301887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33B8C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Nízka cezhraničná prepojiteľnosť (na „výbežku“ cez dlhé a zaťažené vedenia) vedie k osciláciám systému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Energetický výrobný mix - vysoký podiel „netočivých“ OZE (FVE a VTE)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Nízka mechanická zotrvačnosť systému zhoršuje schopnosť stabilizácie výkyvov v sieti a limituje stabilitu sústavy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decentralizácia – organizačné limity v riadení regulácie napätia a výkonu - náročné tlmenie oscilácií</a:t>
            </a:r>
          </a:p>
          <a:p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F9559C44-8335-A948-4321-B72F676E379F}"/>
              </a:ext>
            </a:extLst>
          </p:cNvPr>
          <p:cNvSpPr txBox="1">
            <a:spLocks/>
          </p:cNvSpPr>
          <p:nvPr/>
        </p:nvSpPr>
        <p:spPr>
          <a:xfrm>
            <a:off x="8279409" y="1335551"/>
            <a:ext cx="3633814" cy="4397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Slovensko</a:t>
            </a:r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CB356040-B69F-B7CA-5120-2EDEC9A2F840}"/>
              </a:ext>
            </a:extLst>
          </p:cNvPr>
          <p:cNvSpPr txBox="1">
            <a:spLocks/>
          </p:cNvSpPr>
          <p:nvPr/>
        </p:nvSpPr>
        <p:spPr>
          <a:xfrm>
            <a:off x="4279090" y="1338998"/>
            <a:ext cx="3633816" cy="439709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01681368-D8E8-0A0D-BCE9-CD2C74003BFF}"/>
              </a:ext>
            </a:extLst>
          </p:cNvPr>
          <p:cNvSpPr txBox="1"/>
          <p:nvPr/>
        </p:nvSpPr>
        <p:spPr>
          <a:xfrm>
            <a:off x="8284778" y="1775260"/>
            <a:ext cx="3633816" cy="301887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33B8C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Dobré cezhraničné prepojenia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Energetický mix – vysoký podiel synchrónnych zdrojov – JE, VE, PPC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Riadený rozvoj OZE (limity flexibility)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Stabilné základné zaťaženie a dostatočná flexibilita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zotrvačnosť a stabilita systému, vysoká odolnosť voči dynamickým poruchám, (U a F stabilita)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Zavedený „obranný plán“ (EN) – autom. odpájanie záťaže pri poklese </a:t>
            </a:r>
            <a:r>
              <a:rPr lang="sk-SK" sz="1400" dirty="0" err="1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frekv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sk-SK" sz="1400" dirty="0" err="1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rekonfig</a:t>
            </a: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PS, koordinácia dispečingov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Pripravenosť na ostrov a „Štart z tmy“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DFFEEE5-F7F2-315A-DC28-3AAA7B3A18FD}"/>
              </a:ext>
            </a:extLst>
          </p:cNvPr>
          <p:cNvSpPr txBox="1"/>
          <p:nvPr/>
        </p:nvSpPr>
        <p:spPr>
          <a:xfrm>
            <a:off x="4279090" y="1775260"/>
            <a:ext cx="3633816" cy="301887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33B8C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Dobré medzinárodne prepojenia – tranzitná krajina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Energetický mix - robustná zdrojová báza (synchrónne zdroje - UE a JE)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Stabilné základné zaťaženie a doplnková flexibilita (PPC)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zotrvačnosť a stabilita systému, vysoká odolnosť voči dynamickým poruchám, (U a F stabilita)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centralizácia výroby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133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Slabšia odolnosť prenosovej sústavy – menšie záložné kapacity (redundancia) zvyšuje zraniteľnosť</a:t>
            </a: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65D0EFB1-BF8D-B32E-4829-A4407AA0F4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511124"/>
              </p:ext>
            </p:extLst>
          </p:nvPr>
        </p:nvGraphicFramePr>
        <p:xfrm>
          <a:off x="598088" y="4309838"/>
          <a:ext cx="2776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95C9BCDF-949D-E0B4-A9D1-3411323C10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26417"/>
              </p:ext>
            </p:extLst>
          </p:nvPr>
        </p:nvGraphicFramePr>
        <p:xfrm>
          <a:off x="8707215" y="4303799"/>
          <a:ext cx="28866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4" name="Obrázok 23">
            <a:extLst>
              <a:ext uri="{FF2B5EF4-FFF2-40B4-BE49-F238E27FC236}">
                <a16:creationId xmlns:a16="http://schemas.microsoft.com/office/drawing/2014/main" id="{A1243477-AA8E-97AD-7A02-CD515AF718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3846" y="4866118"/>
            <a:ext cx="1057423" cy="1771897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C86C27F9-A017-045E-C6C9-FCF2689944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3494" y="4866118"/>
            <a:ext cx="1057423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1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D2EB6-5336-FB06-07B0-75304330A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>
            <a:extLst>
              <a:ext uri="{FF2B5EF4-FFF2-40B4-BE49-F238E27FC236}">
                <a16:creationId xmlns:a16="http://schemas.microsoft.com/office/drawing/2014/main" id="{1033DC7C-99D7-AC0A-3BD9-861F6FE09272}"/>
              </a:ext>
            </a:extLst>
          </p:cNvPr>
          <p:cNvGrpSpPr/>
          <p:nvPr/>
        </p:nvGrpSpPr>
        <p:grpSpPr>
          <a:xfrm>
            <a:off x="594361" y="3429000"/>
            <a:ext cx="5337516" cy="3192779"/>
            <a:chOff x="3398654" y="1590208"/>
            <a:chExt cx="5394691" cy="297656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9D84832-A01F-186F-2457-60DE1A75E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654" y="1590208"/>
              <a:ext cx="5394691" cy="2976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Šípka: doprava 3">
              <a:extLst>
                <a:ext uri="{FF2B5EF4-FFF2-40B4-BE49-F238E27FC236}">
                  <a16:creationId xmlns:a16="http://schemas.microsoft.com/office/drawing/2014/main" id="{1F493847-E2A0-E37B-80B7-60867D0ACCB4}"/>
                </a:ext>
              </a:extLst>
            </p:cNvPr>
            <p:cNvSpPr/>
            <p:nvPr/>
          </p:nvSpPr>
          <p:spPr>
            <a:xfrm rot="18770193">
              <a:off x="4540664" y="3866012"/>
              <a:ext cx="714383" cy="223726"/>
            </a:xfrm>
            <a:prstGeom prst="rightArrow">
              <a:avLst/>
            </a:prstGeom>
            <a:solidFill>
              <a:srgbClr val="FF0000"/>
            </a:solidFill>
            <a:effectLst>
              <a:outerShdw blurRad="165100" dist="38100" dir="2700000" algn="tl" rotWithShape="0">
                <a:prstClr val="black">
                  <a:alpha val="12000"/>
                </a:prstClr>
              </a:outerShdw>
            </a:effectLst>
          </p:spPr>
          <p:txBody>
            <a:bodyPr wrap="square" lIns="72000" tIns="0" rIns="72000" bIns="0" rtlCol="0" anchor="ctr">
              <a:noAutofit/>
            </a:bodyPr>
            <a:lstStyle/>
            <a:p>
              <a:pPr algn="ctr"/>
              <a:endParaRPr lang="sk-SK" sz="1600" cap="all" spc="3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Šípka: doprava 4">
              <a:extLst>
                <a:ext uri="{FF2B5EF4-FFF2-40B4-BE49-F238E27FC236}">
                  <a16:creationId xmlns:a16="http://schemas.microsoft.com/office/drawing/2014/main" id="{1742F420-EDBC-3A53-7C36-DCAA3931B0FE}"/>
                </a:ext>
              </a:extLst>
            </p:cNvPr>
            <p:cNvSpPr/>
            <p:nvPr/>
          </p:nvSpPr>
          <p:spPr>
            <a:xfrm rot="19921089">
              <a:off x="5206796" y="3431026"/>
              <a:ext cx="504773" cy="223726"/>
            </a:xfrm>
            <a:prstGeom prst="rightArrow">
              <a:avLst>
                <a:gd name="adj1" fmla="val 21473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165100" dist="38100" dir="2700000" algn="tl" rotWithShape="0">
                <a:prstClr val="black">
                  <a:alpha val="12000"/>
                </a:prstClr>
              </a:outerShdw>
            </a:effectLst>
          </p:spPr>
          <p:txBody>
            <a:bodyPr wrap="square" lIns="72000" tIns="0" rIns="72000" bIns="0" rtlCol="0" anchor="ctr">
              <a:noAutofit/>
            </a:bodyPr>
            <a:lstStyle/>
            <a:p>
              <a:pPr algn="ctr"/>
              <a:endParaRPr lang="sk-SK" sz="1600" cap="all" spc="3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Šípka: doprava 11">
              <a:extLst>
                <a:ext uri="{FF2B5EF4-FFF2-40B4-BE49-F238E27FC236}">
                  <a16:creationId xmlns:a16="http://schemas.microsoft.com/office/drawing/2014/main" id="{50677986-49B4-46D5-9474-86B38B34ED5F}"/>
                </a:ext>
              </a:extLst>
            </p:cNvPr>
            <p:cNvSpPr/>
            <p:nvPr/>
          </p:nvSpPr>
          <p:spPr>
            <a:xfrm rot="20527254">
              <a:off x="5783036" y="3261734"/>
              <a:ext cx="504773" cy="223726"/>
            </a:xfrm>
            <a:prstGeom prst="rightArrow">
              <a:avLst>
                <a:gd name="adj1" fmla="val 21473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165100" dist="38100" dir="2700000" algn="tl" rotWithShape="0">
                <a:prstClr val="black">
                  <a:alpha val="12000"/>
                </a:prstClr>
              </a:outerShdw>
            </a:effectLst>
          </p:spPr>
          <p:txBody>
            <a:bodyPr wrap="square" lIns="72000" tIns="0" rIns="72000" bIns="0" rtlCol="0" anchor="ctr">
              <a:noAutofit/>
            </a:bodyPr>
            <a:lstStyle/>
            <a:p>
              <a:pPr algn="ctr"/>
              <a:endParaRPr lang="sk-SK" sz="1600" cap="all" spc="3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Šípka: doprava 12">
              <a:extLst>
                <a:ext uri="{FF2B5EF4-FFF2-40B4-BE49-F238E27FC236}">
                  <a16:creationId xmlns:a16="http://schemas.microsoft.com/office/drawing/2014/main" id="{73985A72-4704-5F97-EC05-B56C00A319ED}"/>
                </a:ext>
              </a:extLst>
            </p:cNvPr>
            <p:cNvSpPr/>
            <p:nvPr/>
          </p:nvSpPr>
          <p:spPr>
            <a:xfrm rot="19260888">
              <a:off x="5685710" y="2873281"/>
              <a:ext cx="504773" cy="223726"/>
            </a:xfrm>
            <a:prstGeom prst="rightArrow">
              <a:avLst>
                <a:gd name="adj1" fmla="val 21473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165100" dist="38100" dir="2700000" algn="tl" rotWithShape="0">
                <a:prstClr val="black">
                  <a:alpha val="12000"/>
                </a:prstClr>
              </a:outerShdw>
            </a:effectLst>
          </p:spPr>
          <p:txBody>
            <a:bodyPr wrap="square" lIns="72000" tIns="0" rIns="72000" bIns="0" rtlCol="0" anchor="ctr">
              <a:noAutofit/>
            </a:bodyPr>
            <a:lstStyle/>
            <a:p>
              <a:pPr algn="ctr"/>
              <a:endParaRPr lang="sk-SK" sz="1600" cap="all" spc="3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0384A45F-8092-2BD6-3777-EF324F0E4A0C}"/>
                </a:ext>
              </a:extLst>
            </p:cNvPr>
            <p:cNvGrpSpPr/>
            <p:nvPr/>
          </p:nvGrpSpPr>
          <p:grpSpPr>
            <a:xfrm rot="18686436">
              <a:off x="4655210" y="2448421"/>
              <a:ext cx="1230433" cy="806599"/>
              <a:chOff x="4348240" y="2152317"/>
              <a:chExt cx="1230433" cy="806599"/>
            </a:xfrm>
          </p:grpSpPr>
          <p:sp>
            <p:nvSpPr>
              <p:cNvPr id="14" name="Šípka: doprava 13">
                <a:extLst>
                  <a:ext uri="{FF2B5EF4-FFF2-40B4-BE49-F238E27FC236}">
                    <a16:creationId xmlns:a16="http://schemas.microsoft.com/office/drawing/2014/main" id="{DFE186CE-6B75-D7D1-EAD0-1BF89B608AE7}"/>
                  </a:ext>
                </a:extLst>
              </p:cNvPr>
              <p:cNvSpPr/>
              <p:nvPr/>
            </p:nvSpPr>
            <p:spPr>
              <a:xfrm rot="19921089">
                <a:off x="4348240" y="2735190"/>
                <a:ext cx="504773" cy="223726"/>
              </a:xfrm>
              <a:prstGeom prst="rightArrow">
                <a:avLst>
                  <a:gd name="adj1" fmla="val 21473"/>
                  <a:gd name="adj2" fmla="val 5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65100" dist="381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ctr"/>
                <a:endParaRPr lang="sk-SK" sz="1600" cap="all" spc="3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5" name="Šípka: doprava 14">
                <a:extLst>
                  <a:ext uri="{FF2B5EF4-FFF2-40B4-BE49-F238E27FC236}">
                    <a16:creationId xmlns:a16="http://schemas.microsoft.com/office/drawing/2014/main" id="{17E4D977-DE64-800A-6507-9B5CBAF21DEC}"/>
                  </a:ext>
                </a:extLst>
              </p:cNvPr>
              <p:cNvSpPr/>
              <p:nvPr/>
            </p:nvSpPr>
            <p:spPr>
              <a:xfrm rot="20527254">
                <a:off x="5073900" y="2540770"/>
                <a:ext cx="504773" cy="223726"/>
              </a:xfrm>
              <a:prstGeom prst="rightArrow">
                <a:avLst>
                  <a:gd name="adj1" fmla="val 21473"/>
                  <a:gd name="adj2" fmla="val 5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65100" dist="381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ctr"/>
                <a:endParaRPr lang="sk-SK" sz="1600" cap="all" spc="3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6" name="Šípka: doprava 15">
                <a:extLst>
                  <a:ext uri="{FF2B5EF4-FFF2-40B4-BE49-F238E27FC236}">
                    <a16:creationId xmlns:a16="http://schemas.microsoft.com/office/drawing/2014/main" id="{A752A96B-619D-A970-B2F6-977F9580CFCE}"/>
                  </a:ext>
                </a:extLst>
              </p:cNvPr>
              <p:cNvSpPr/>
              <p:nvPr/>
            </p:nvSpPr>
            <p:spPr>
              <a:xfrm rot="19260888">
                <a:off x="4976574" y="2152317"/>
                <a:ext cx="504773" cy="223726"/>
              </a:xfrm>
              <a:prstGeom prst="rightArrow">
                <a:avLst>
                  <a:gd name="adj1" fmla="val 21473"/>
                  <a:gd name="adj2" fmla="val 5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65100" dist="381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ctr"/>
                <a:endParaRPr lang="sk-SK" sz="1600" cap="all" spc="3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280667CE-BFEC-C75B-A43A-8A7992EC60B3}"/>
                </a:ext>
              </a:extLst>
            </p:cNvPr>
            <p:cNvGrpSpPr/>
            <p:nvPr/>
          </p:nvGrpSpPr>
          <p:grpSpPr>
            <a:xfrm rot="13852540">
              <a:off x="3775950" y="2969891"/>
              <a:ext cx="1230433" cy="806599"/>
              <a:chOff x="4348240" y="2152317"/>
              <a:chExt cx="1230433" cy="806599"/>
            </a:xfrm>
          </p:grpSpPr>
          <p:sp>
            <p:nvSpPr>
              <p:cNvPr id="22" name="Šípka: doprava 21">
                <a:extLst>
                  <a:ext uri="{FF2B5EF4-FFF2-40B4-BE49-F238E27FC236}">
                    <a16:creationId xmlns:a16="http://schemas.microsoft.com/office/drawing/2014/main" id="{96368F4D-51B6-6032-4763-1A2333E3545E}"/>
                  </a:ext>
                </a:extLst>
              </p:cNvPr>
              <p:cNvSpPr/>
              <p:nvPr/>
            </p:nvSpPr>
            <p:spPr>
              <a:xfrm rot="19921089">
                <a:off x="4348240" y="2735190"/>
                <a:ext cx="504773" cy="223726"/>
              </a:xfrm>
              <a:prstGeom prst="rightArrow">
                <a:avLst>
                  <a:gd name="adj1" fmla="val 21473"/>
                  <a:gd name="adj2" fmla="val 5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65100" dist="381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ctr"/>
                <a:endParaRPr lang="sk-SK" sz="1600" cap="all" spc="3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Šípka: doprava 22">
                <a:extLst>
                  <a:ext uri="{FF2B5EF4-FFF2-40B4-BE49-F238E27FC236}">
                    <a16:creationId xmlns:a16="http://schemas.microsoft.com/office/drawing/2014/main" id="{18706CF4-0C51-6B6C-D768-7BEBAD488D99}"/>
                  </a:ext>
                </a:extLst>
              </p:cNvPr>
              <p:cNvSpPr/>
              <p:nvPr/>
            </p:nvSpPr>
            <p:spPr>
              <a:xfrm rot="20527254">
                <a:off x="5073900" y="2540770"/>
                <a:ext cx="504773" cy="223726"/>
              </a:xfrm>
              <a:prstGeom prst="rightArrow">
                <a:avLst>
                  <a:gd name="adj1" fmla="val 21473"/>
                  <a:gd name="adj2" fmla="val 5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65100" dist="381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ctr"/>
                <a:endParaRPr lang="sk-SK" sz="1600" cap="all" spc="3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Šípka: doprava 23">
                <a:extLst>
                  <a:ext uri="{FF2B5EF4-FFF2-40B4-BE49-F238E27FC236}">
                    <a16:creationId xmlns:a16="http://schemas.microsoft.com/office/drawing/2014/main" id="{9FF57DCB-7B45-8BBB-39E8-750575D52030}"/>
                  </a:ext>
                </a:extLst>
              </p:cNvPr>
              <p:cNvSpPr/>
              <p:nvPr/>
            </p:nvSpPr>
            <p:spPr>
              <a:xfrm rot="19260888">
                <a:off x="4976574" y="2152317"/>
                <a:ext cx="504773" cy="223726"/>
              </a:xfrm>
              <a:prstGeom prst="rightArrow">
                <a:avLst>
                  <a:gd name="adj1" fmla="val 21473"/>
                  <a:gd name="adj2" fmla="val 5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65100" dist="381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ctr"/>
                <a:endParaRPr lang="sk-SK" sz="1600" cap="all" spc="3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5" name="Šípka: doprava 24">
              <a:extLst>
                <a:ext uri="{FF2B5EF4-FFF2-40B4-BE49-F238E27FC236}">
                  <a16:creationId xmlns:a16="http://schemas.microsoft.com/office/drawing/2014/main" id="{D320B293-9B86-D11A-E8A1-6877BF89CEC4}"/>
                </a:ext>
              </a:extLst>
            </p:cNvPr>
            <p:cNvSpPr/>
            <p:nvPr/>
          </p:nvSpPr>
          <p:spPr>
            <a:xfrm rot="20527254">
              <a:off x="6554133" y="3106971"/>
              <a:ext cx="504773" cy="223726"/>
            </a:xfrm>
            <a:prstGeom prst="rightArrow">
              <a:avLst>
                <a:gd name="adj1" fmla="val 21473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165100" dist="38100" dir="2700000" algn="tl" rotWithShape="0">
                <a:prstClr val="black">
                  <a:alpha val="12000"/>
                </a:prstClr>
              </a:outerShdw>
            </a:effectLst>
          </p:spPr>
          <p:txBody>
            <a:bodyPr wrap="square" lIns="72000" tIns="0" rIns="72000" bIns="0" rtlCol="0" anchor="ctr">
              <a:noAutofit/>
            </a:bodyPr>
            <a:lstStyle/>
            <a:p>
              <a:pPr algn="ctr"/>
              <a:endParaRPr lang="sk-SK" sz="1600" cap="all" spc="3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Šípka: doprava 25">
              <a:extLst>
                <a:ext uri="{FF2B5EF4-FFF2-40B4-BE49-F238E27FC236}">
                  <a16:creationId xmlns:a16="http://schemas.microsoft.com/office/drawing/2014/main" id="{A12648B1-6623-3D0E-4DD0-6C980B29CDF8}"/>
                </a:ext>
              </a:extLst>
            </p:cNvPr>
            <p:cNvSpPr/>
            <p:nvPr/>
          </p:nvSpPr>
          <p:spPr>
            <a:xfrm rot="19260888">
              <a:off x="6456807" y="2718518"/>
              <a:ext cx="504773" cy="223726"/>
            </a:xfrm>
            <a:prstGeom prst="rightArrow">
              <a:avLst>
                <a:gd name="adj1" fmla="val 21473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165100" dist="38100" dir="2700000" algn="tl" rotWithShape="0">
                <a:prstClr val="black">
                  <a:alpha val="12000"/>
                </a:prstClr>
              </a:outerShdw>
            </a:effectLst>
          </p:spPr>
          <p:txBody>
            <a:bodyPr wrap="square" lIns="72000" tIns="0" rIns="72000" bIns="0" rtlCol="0" anchor="ctr">
              <a:noAutofit/>
            </a:bodyPr>
            <a:lstStyle/>
            <a:p>
              <a:pPr algn="ctr"/>
              <a:endParaRPr lang="sk-SK" sz="1600" cap="all" spc="3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213B678-5C9B-7204-38DD-E6A8E47F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SLOVENSKO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CAD849-6FE1-AB4F-1BE7-119E353087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6348" y="813833"/>
            <a:ext cx="9639299" cy="533400"/>
          </a:xfrm>
        </p:spPr>
        <p:txBody>
          <a:bodyPr/>
          <a:lstStyle/>
          <a:p>
            <a:r>
              <a:rPr lang="sk-SK" b="1" dirty="0"/>
              <a:t>Ak by sme mali </a:t>
            </a:r>
            <a:r>
              <a:rPr lang="sk-SK" b="1" dirty="0" err="1"/>
              <a:t>Blackout</a:t>
            </a:r>
            <a:r>
              <a:rPr lang="sk-SK" b="1" dirty="0"/>
              <a:t> – čo s tým?</a:t>
            </a:r>
          </a:p>
        </p:txBody>
      </p:sp>
      <p:sp>
        <p:nvSpPr>
          <p:cNvPr id="27" name="Zástupný text 2">
            <a:extLst>
              <a:ext uri="{FF2B5EF4-FFF2-40B4-BE49-F238E27FC236}">
                <a16:creationId xmlns:a16="http://schemas.microsoft.com/office/drawing/2014/main" id="{54703389-CCE4-F9AE-FEF3-5D16D914C83D}"/>
              </a:ext>
            </a:extLst>
          </p:cNvPr>
          <p:cNvSpPr txBox="1">
            <a:spLocks/>
          </p:cNvSpPr>
          <p:nvPr/>
        </p:nvSpPr>
        <p:spPr>
          <a:xfrm>
            <a:off x="7071" y="1232009"/>
            <a:ext cx="6302441" cy="2355072"/>
          </a:xfrm>
          <a:prstGeom prst="rect">
            <a:avLst/>
          </a:prstGeom>
        </p:spPr>
        <p:txBody>
          <a:bodyPr lIns="1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>
                <a:solidFill>
                  <a:schemeClr val="tx1"/>
                </a:solidFill>
              </a:rPr>
              <a:t>„Štart z tmy (</a:t>
            </a:r>
            <a:r>
              <a:rPr lang="sk-SK" sz="1800" dirty="0" err="1">
                <a:solidFill>
                  <a:schemeClr val="tx1"/>
                </a:solidFill>
              </a:rPr>
              <a:t>black</a:t>
            </a:r>
            <a:r>
              <a:rPr lang="sk-SK" sz="1800" dirty="0">
                <a:solidFill>
                  <a:schemeClr val="tx1"/>
                </a:solidFill>
              </a:rPr>
              <a:t> </a:t>
            </a:r>
            <a:r>
              <a:rPr lang="sk-SK" sz="1800" dirty="0" err="1">
                <a:solidFill>
                  <a:schemeClr val="tx1"/>
                </a:solidFill>
              </a:rPr>
              <a:t>start</a:t>
            </a:r>
            <a:r>
              <a:rPr lang="sk-SK" sz="1800" dirty="0">
                <a:solidFill>
                  <a:schemeClr val="tx1"/>
                </a:solidFill>
              </a:rPr>
              <a:t>)“</a:t>
            </a:r>
          </a:p>
          <a:p>
            <a:pPr lvl="1"/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Proces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opätovného naštartovania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a rozbehnutia ES po </a:t>
            </a:r>
            <a:r>
              <a:rPr lang="sk-SK" sz="1600" dirty="0" err="1">
                <a:solidFill>
                  <a:schemeClr val="bg2">
                    <a:lumMod val="10000"/>
                  </a:schemeClr>
                </a:solidFill>
              </a:rPr>
              <a:t>blackoute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, keď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neexistuje žiadny externý zdroj napájania </a:t>
            </a:r>
          </a:p>
          <a:p>
            <a:pPr lvl="1"/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Bežné elektrárne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(JE, UE, väčšina plynových) sa nedajú spustiť samé od seba –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potrebujú už existujúcu elektrinu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na rozbeh čerpadiel, ventilátorov, riadiacich systémov </a:t>
            </a:r>
          </a:p>
          <a:p>
            <a:pPr lvl="1"/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Preto sú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potrebné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špeciálne </a:t>
            </a:r>
            <a:r>
              <a:rPr lang="sk-SK" sz="1600" b="1" dirty="0" err="1">
                <a:solidFill>
                  <a:schemeClr val="bg2">
                    <a:lumMod val="10000"/>
                  </a:schemeClr>
                </a:solidFill>
              </a:rPr>
              <a:t>black-start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 zdroje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, ktoré vedia naštartovať z úplného výpadku – z TMY</a:t>
            </a:r>
          </a:p>
        </p:txBody>
      </p:sp>
      <p:sp>
        <p:nvSpPr>
          <p:cNvPr id="29" name="Zástupný text 2">
            <a:extLst>
              <a:ext uri="{FF2B5EF4-FFF2-40B4-BE49-F238E27FC236}">
                <a16:creationId xmlns:a16="http://schemas.microsoft.com/office/drawing/2014/main" id="{5BA35CE3-6F18-58D6-CDA3-CF33726066B4}"/>
              </a:ext>
            </a:extLst>
          </p:cNvPr>
          <p:cNvSpPr txBox="1">
            <a:spLocks/>
          </p:cNvSpPr>
          <p:nvPr/>
        </p:nvSpPr>
        <p:spPr>
          <a:xfrm>
            <a:off x="6134822" y="1248486"/>
            <a:ext cx="5920017" cy="2914202"/>
          </a:xfrm>
          <a:prstGeom prst="rect">
            <a:avLst/>
          </a:prstGeom>
        </p:spPr>
        <p:txBody>
          <a:bodyPr lIns="1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>
                <a:solidFill>
                  <a:schemeClr val="tx1"/>
                </a:solidFill>
              </a:rPr>
              <a:t>Postup (SK)</a:t>
            </a:r>
          </a:p>
          <a:p>
            <a:pPr lvl="1"/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Aktivácia </a:t>
            </a:r>
            <a:r>
              <a:rPr lang="sk-SK" sz="1600" b="1" dirty="0" err="1">
                <a:solidFill>
                  <a:schemeClr val="bg2">
                    <a:lumMod val="10000"/>
                  </a:schemeClr>
                </a:solidFill>
              </a:rPr>
              <a:t>black-start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 zdrojov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(VE – napr. Gabčíkovo, Čierny Váh, Ružín) -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&gt;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vodné turbíny môžu začať vyrábať takmer okamžite, lebo na rozbeh potrebujú minimálne pomocné systémy (niekedy záložný </a:t>
            </a:r>
            <a:r>
              <a:rPr lang="sk-SK" sz="1600" dirty="0" err="1">
                <a:solidFill>
                  <a:schemeClr val="bg2">
                    <a:lumMod val="10000"/>
                  </a:schemeClr>
                </a:solidFill>
              </a:rPr>
              <a:t>diesel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lvl="1"/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Tvorba tzv. ostrovov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&gt;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napojí sa menšia oblasť siete (napr. región okolo elektrárne), ktorá tvorí „ostrov“. Do ostrova sa postupne pripájajú ďalšie časti siete. Každý krok vyžaduje presné riadenie napätia, frekvencie a synchronizácie – aby sa sieť „neroztrhla“ alebo znovu nezrútila</a:t>
            </a:r>
          </a:p>
          <a:p>
            <a:pPr lvl="2"/>
            <a:endParaRPr lang="sk-SK" sz="1600" dirty="0"/>
          </a:p>
          <a:p>
            <a:pPr marL="457200" lvl="1" indent="0">
              <a:buNone/>
            </a:pPr>
            <a:endParaRPr lang="sk-SK" sz="1600" dirty="0"/>
          </a:p>
          <a:p>
            <a:pPr lvl="1"/>
            <a:endParaRPr lang="sk-SK" sz="1600" dirty="0"/>
          </a:p>
          <a:p>
            <a:pPr lvl="2"/>
            <a:endParaRPr lang="sk-S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Zástupný text 2">
            <a:extLst>
              <a:ext uri="{FF2B5EF4-FFF2-40B4-BE49-F238E27FC236}">
                <a16:creationId xmlns:a16="http://schemas.microsoft.com/office/drawing/2014/main" id="{E0D73A30-3403-DC7A-A90B-DC6E1BA85CF7}"/>
              </a:ext>
            </a:extLst>
          </p:cNvPr>
          <p:cNvSpPr txBox="1">
            <a:spLocks/>
          </p:cNvSpPr>
          <p:nvPr/>
        </p:nvSpPr>
        <p:spPr>
          <a:xfrm>
            <a:off x="6134822" y="3927672"/>
            <a:ext cx="5920016" cy="2914202"/>
          </a:xfrm>
          <a:prstGeom prst="rect">
            <a:avLst/>
          </a:prstGeom>
        </p:spPr>
        <p:txBody>
          <a:bodyPr lIns="1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3. Oživovanie kľúčovej infraštruktúry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&gt;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najprv sa zapínajú rozvodne a prenosové vedenia 400 kV a 220 kV – chrbtica sústavy. Potom sa postupne pripájajú veľké elektrárne (napr. jadrové Mochovce, Bohunice, tepelné elektrárne). Tie už potom môžu prevziať väčšinu výkonu. Až následne sa pripájajú regionálne distribučné siete a domácnosti.</a:t>
            </a:r>
          </a:p>
          <a:p>
            <a:pPr lvl="1"/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4.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1600" b="1" dirty="0">
                <a:solidFill>
                  <a:schemeClr val="bg2">
                    <a:lumMod val="10000"/>
                  </a:schemeClr>
                </a:solidFill>
              </a:rPr>
              <a:t>Koordinácia so susednými krajinami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&gt; 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Slovenská sústava (SEPS) je synchronizovaná s kontinentálnou Európou (UCTE). Obnova prebieha buď samostatne (národný </a:t>
            </a:r>
            <a:r>
              <a:rPr lang="sk-SK" sz="1600" dirty="0" err="1">
                <a:solidFill>
                  <a:schemeClr val="bg2">
                    <a:lumMod val="10000"/>
                  </a:schemeClr>
                </a:solidFill>
              </a:rPr>
              <a:t>black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bg2">
                    <a:lumMod val="10000"/>
                  </a:schemeClr>
                </a:solidFill>
              </a:rPr>
              <a:t>start</a:t>
            </a:r>
            <a:r>
              <a:rPr lang="sk-SK" sz="1600" dirty="0">
                <a:solidFill>
                  <a:schemeClr val="bg2">
                    <a:lumMod val="10000"/>
                  </a:schemeClr>
                </a:solidFill>
              </a:rPr>
              <a:t>), alebo sa synchronizujeme s okolitými krajinami (ČR, Maďarsko, Poľsko), ktoré už môžu mať sieť stabilizovanú a vedia pomôcť.</a:t>
            </a:r>
          </a:p>
          <a:p>
            <a:pPr lvl="2"/>
            <a:endParaRPr lang="sk-SK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6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ublina myšlienky: obláčik 48">
            <a:extLst>
              <a:ext uri="{FF2B5EF4-FFF2-40B4-BE49-F238E27FC236}">
                <a16:creationId xmlns:a16="http://schemas.microsoft.com/office/drawing/2014/main" id="{8A28C2D4-628A-66B1-11C6-3A364412098E}"/>
              </a:ext>
            </a:extLst>
          </p:cNvPr>
          <p:cNvSpPr/>
          <p:nvPr/>
        </p:nvSpPr>
        <p:spPr>
          <a:xfrm>
            <a:off x="4985913" y="2000468"/>
            <a:ext cx="1497105" cy="1153908"/>
          </a:xfrm>
          <a:prstGeom prst="cloudCallout">
            <a:avLst>
              <a:gd name="adj1" fmla="val -109579"/>
              <a:gd name="adj2" fmla="val -21080"/>
            </a:avLst>
          </a:pr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t">
            <a:noAutofit/>
          </a:bodyPr>
          <a:lstStyle/>
          <a:p>
            <a:pPr algn="ctr"/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Šicko</a:t>
            </a:r>
            <a:r>
              <a:rPr lang="sk-SK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šickim</a:t>
            </a:r>
            <a:r>
              <a:rPr lang="sk-SK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skapčano</a:t>
            </a:r>
            <a:endParaRPr lang="sk-SK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2908AE-E6E2-09E9-A391-065F9DA8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sa to týka mňa?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4CBDFE-9678-612B-E225-BA3319AB53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3308" y="1473661"/>
            <a:ext cx="5495971" cy="1778000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Očami Odberateľa</a:t>
            </a:r>
          </a:p>
          <a:p>
            <a:pPr marL="360000" lvl="1"/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Automatické odpínanie záťaže pri poklese frekvencie</a:t>
            </a:r>
          </a:p>
          <a:p>
            <a:pPr marL="360000" lvl="1"/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Plán obmedzovania spotreby </a:t>
            </a:r>
          </a:p>
          <a:p>
            <a:pPr marL="360000" lvl="1"/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Úplné prerušenie dodávky </a:t>
            </a:r>
          </a:p>
          <a:p>
            <a:pPr marL="360000" lvl="1"/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Batériové úložiská</a:t>
            </a:r>
          </a:p>
          <a:p>
            <a:pPr lvl="1"/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E66EF2-1065-2335-AF1B-1DF800EF2E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8340" y="1431054"/>
            <a:ext cx="5640352" cy="1758102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Očami výrobcu (aj FVE)</a:t>
            </a:r>
          </a:p>
          <a:p>
            <a:pPr marL="360000" lvl="1"/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Povinnosť aktívneho riadenia napätia – </a:t>
            </a:r>
            <a:r>
              <a:rPr lang="sk-SK" sz="1800" dirty="0" err="1">
                <a:solidFill>
                  <a:schemeClr val="bg2">
                    <a:lumMod val="10000"/>
                  </a:schemeClr>
                </a:solidFill>
              </a:rPr>
              <a:t>grid-forming</a:t>
            </a:r>
            <a:endParaRPr lang="sk-SK" sz="1800" dirty="0">
              <a:solidFill>
                <a:schemeClr val="bg2">
                  <a:lumMod val="10000"/>
                </a:schemeClr>
              </a:solidFill>
            </a:endParaRPr>
          </a:p>
          <a:p>
            <a:pPr marL="360000" lvl="1"/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Dôsledné monitorovanie zdrojov</a:t>
            </a:r>
          </a:p>
          <a:p>
            <a:pPr marL="360000" lvl="1"/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Výpadok FVE zdroja on-</a:t>
            </a:r>
            <a:r>
              <a:rPr lang="sk-SK" sz="1800" dirty="0" err="1">
                <a:solidFill>
                  <a:schemeClr val="bg2">
                    <a:lumMod val="10000"/>
                  </a:schemeClr>
                </a:solidFill>
              </a:rPr>
              <a:t>grid</a:t>
            </a:r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, resp. </a:t>
            </a:r>
            <a:r>
              <a:rPr lang="sk-SK" sz="1800" dirty="0" err="1">
                <a:solidFill>
                  <a:schemeClr val="bg2">
                    <a:lumMod val="10000"/>
                  </a:schemeClr>
                </a:solidFill>
              </a:rPr>
              <a:t>off-grid</a:t>
            </a:r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 dočasná prevádzka (slnečný svit, hybridný „</a:t>
            </a:r>
            <a:r>
              <a:rPr lang="sk-SK" sz="1800" dirty="0" err="1">
                <a:solidFill>
                  <a:schemeClr val="bg2">
                    <a:lumMod val="10000"/>
                  </a:schemeClr>
                </a:solidFill>
              </a:rPr>
              <a:t>grid-forming</a:t>
            </a:r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“ menič + BAT)</a:t>
            </a:r>
          </a:p>
          <a:p>
            <a:pPr lvl="1"/>
            <a:endParaRPr lang="sk-SK" sz="1800" dirty="0"/>
          </a:p>
        </p:txBody>
      </p:sp>
      <p:sp>
        <p:nvSpPr>
          <p:cNvPr id="7" name="Bublina myšlienky: obláčik 6">
            <a:extLst>
              <a:ext uri="{FF2B5EF4-FFF2-40B4-BE49-F238E27FC236}">
                <a16:creationId xmlns:a16="http://schemas.microsoft.com/office/drawing/2014/main" id="{E728576B-A506-613A-A7B8-9AD6AAD986D6}"/>
              </a:ext>
            </a:extLst>
          </p:cNvPr>
          <p:cNvSpPr/>
          <p:nvPr/>
        </p:nvSpPr>
        <p:spPr>
          <a:xfrm>
            <a:off x="4985913" y="2010473"/>
            <a:ext cx="1497105" cy="1153908"/>
          </a:xfrm>
          <a:prstGeom prst="cloudCallout">
            <a:avLst>
              <a:gd name="adj1" fmla="val 44363"/>
              <a:gd name="adj2" fmla="val -84960"/>
            </a:avLst>
          </a:pr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t">
            <a:noAutofit/>
          </a:bodyPr>
          <a:lstStyle/>
          <a:p>
            <a:pPr algn="ctr"/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Šicko</a:t>
            </a:r>
            <a:r>
              <a:rPr lang="sk-SK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šickim</a:t>
            </a:r>
            <a:r>
              <a:rPr lang="sk-SK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skapčano</a:t>
            </a:r>
            <a:endParaRPr lang="sk-SK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A84E702F-D378-D8EC-2C35-808EA5750073}"/>
              </a:ext>
            </a:extLst>
          </p:cNvPr>
          <p:cNvSpPr txBox="1">
            <a:spLocks/>
          </p:cNvSpPr>
          <p:nvPr/>
        </p:nvSpPr>
        <p:spPr>
          <a:xfrm>
            <a:off x="173308" y="3310801"/>
            <a:ext cx="5303120" cy="23179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sk-SK" b="1" dirty="0">
                <a:solidFill>
                  <a:schemeClr val="bg2">
                    <a:lumMod val="10000"/>
                  </a:schemeClr>
                </a:solidFill>
              </a:rPr>
              <a:t>Čo si z toho odniesť?</a:t>
            </a:r>
          </a:p>
          <a:p>
            <a:pPr marL="360000">
              <a:spcBef>
                <a:spcPts val="300"/>
              </a:spcBef>
            </a:pPr>
            <a:r>
              <a:rPr lang="sk-SK" sz="1800" b="1" dirty="0">
                <a:solidFill>
                  <a:schemeClr val="bg2">
                    <a:lumMod val="10000"/>
                  </a:schemeClr>
                </a:solidFill>
              </a:rPr>
              <a:t>Blackout </a:t>
            </a:r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môže nastať veľmi rýchlo, ide o neplánovaný </a:t>
            </a:r>
            <a:r>
              <a:rPr lang="sk-SK" sz="1800" b="1" dirty="0">
                <a:solidFill>
                  <a:schemeClr val="bg2">
                    <a:lumMod val="10000"/>
                  </a:schemeClr>
                </a:solidFill>
              </a:rPr>
              <a:t>kolaps energetickej sústavy</a:t>
            </a:r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, preto:</a:t>
            </a:r>
          </a:p>
          <a:p>
            <a:pPr lvl="1">
              <a:spcBef>
                <a:spcPts val="300"/>
              </a:spcBef>
            </a:pPr>
            <a:r>
              <a:rPr lang="sk-SK" sz="1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sú </a:t>
            </a:r>
            <a:r>
              <a:rPr lang="sk-SK" sz="1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kľúčové rezervné zdroje </a:t>
            </a:r>
            <a:r>
              <a:rPr lang="sk-SK" sz="1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(VE, PPC, BAT),</a:t>
            </a:r>
          </a:p>
          <a:p>
            <a:pPr lvl="1">
              <a:spcBef>
                <a:spcPts val="300"/>
              </a:spcBef>
            </a:pPr>
            <a:r>
              <a:rPr lang="sk-SK" sz="1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dôležité je </a:t>
            </a:r>
            <a:r>
              <a:rPr lang="sk-SK" sz="1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medzinárodné prepojenie </a:t>
            </a:r>
          </a:p>
          <a:p>
            <a:pPr lvl="1">
              <a:spcBef>
                <a:spcPts val="300"/>
              </a:spcBef>
            </a:pPr>
            <a:r>
              <a:rPr lang="sk-SK" sz="1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veľký význam má </a:t>
            </a:r>
            <a:r>
              <a:rPr lang="sk-SK" sz="1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automatizovaná regulácia </a:t>
            </a:r>
            <a:r>
              <a:rPr lang="sk-SK" sz="1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 tréning dispečerov, ktorí musia reagovať v sekundách.</a:t>
            </a:r>
          </a:p>
          <a:p>
            <a:endParaRPr lang="sk-SK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AD7E2647-64D7-DDD1-BA4E-89BC6F25FDA0}"/>
              </a:ext>
            </a:extLst>
          </p:cNvPr>
          <p:cNvSpPr txBox="1">
            <a:spLocks/>
          </p:cNvSpPr>
          <p:nvPr/>
        </p:nvSpPr>
        <p:spPr>
          <a:xfrm>
            <a:off x="6378340" y="3310801"/>
            <a:ext cx="5303120" cy="23179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sk-SK" b="1" dirty="0">
                <a:solidFill>
                  <a:schemeClr val="bg2">
                    <a:lumMod val="10000"/>
                  </a:schemeClr>
                </a:solidFill>
              </a:rPr>
              <a:t>Čo si z toho odniesť?</a:t>
            </a:r>
          </a:p>
          <a:p>
            <a:pPr marL="360000">
              <a:spcBef>
                <a:spcPts val="300"/>
              </a:spcBef>
            </a:pPr>
            <a:r>
              <a:rPr lang="sk-SK" sz="1800" b="1" dirty="0">
                <a:solidFill>
                  <a:schemeClr val="bg2">
                    <a:lumMod val="10000"/>
                  </a:schemeClr>
                </a:solidFill>
              </a:rPr>
              <a:t>Štart z tmy </a:t>
            </a:r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je postupné oživovanie siete od malých zdrojov k veľkým</a:t>
            </a:r>
          </a:p>
          <a:p>
            <a:pPr lvl="1">
              <a:spcBef>
                <a:spcPts val="300"/>
              </a:spcBef>
            </a:pPr>
            <a:r>
              <a:rPr lang="sk-SK" sz="1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vodné elektrárne → prenosová sústava → veľké zdroje → distribučné siete → spotrebitelia</a:t>
            </a:r>
          </a:p>
          <a:p>
            <a:pPr marL="360000">
              <a:spcBef>
                <a:spcPts val="300"/>
              </a:spcBef>
            </a:pPr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Je to </a:t>
            </a:r>
            <a:r>
              <a:rPr lang="sk-SK" sz="1800" b="1" dirty="0">
                <a:solidFill>
                  <a:schemeClr val="bg2">
                    <a:lumMod val="10000"/>
                  </a:schemeClr>
                </a:solidFill>
              </a:rPr>
              <a:t>extrémne zložitý proces</a:t>
            </a:r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, ktorý môže trvať hodiny až dni, prevencia a ochrana sú vždy prioritou, aby k </a:t>
            </a:r>
            <a:r>
              <a:rPr lang="sk-SK" sz="1800" dirty="0" err="1">
                <a:solidFill>
                  <a:schemeClr val="bg2">
                    <a:lumMod val="10000"/>
                  </a:schemeClr>
                </a:solidFill>
              </a:rPr>
              <a:t>Blackoutu</a:t>
            </a:r>
            <a:r>
              <a:rPr lang="sk-SK" sz="1800" dirty="0">
                <a:solidFill>
                  <a:schemeClr val="bg2">
                    <a:lumMod val="10000"/>
                  </a:schemeClr>
                </a:solidFill>
              </a:rPr>
              <a:t> vôbec nedošlo </a:t>
            </a:r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FF538959-F6EB-A564-CCAD-CB245768C27C}"/>
              </a:ext>
            </a:extLst>
          </p:cNvPr>
          <p:cNvCxnSpPr/>
          <p:nvPr/>
        </p:nvCxnSpPr>
        <p:spPr>
          <a:xfrm>
            <a:off x="317241" y="3249978"/>
            <a:ext cx="11364219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6FBC1981-074C-8C5C-739B-5FC181B60AB6}"/>
              </a:ext>
            </a:extLst>
          </p:cNvPr>
          <p:cNvCxnSpPr>
            <a:cxnSpLocks/>
          </p:cNvCxnSpPr>
          <p:nvPr/>
        </p:nvCxnSpPr>
        <p:spPr>
          <a:xfrm>
            <a:off x="5896947" y="3437365"/>
            <a:ext cx="0" cy="207850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8C674782-208C-ED22-4762-1AD35B855980}"/>
              </a:ext>
            </a:extLst>
          </p:cNvPr>
          <p:cNvCxnSpPr/>
          <p:nvPr/>
        </p:nvCxnSpPr>
        <p:spPr>
          <a:xfrm>
            <a:off x="366159" y="5594344"/>
            <a:ext cx="11364219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cký objekt 19" descr="Elektráreň výplň plnou farbou">
            <a:extLst>
              <a:ext uri="{FF2B5EF4-FFF2-40B4-BE49-F238E27FC236}">
                <a16:creationId xmlns:a16="http://schemas.microsoft.com/office/drawing/2014/main" id="{20734023-6C91-01B2-6D7C-4AC940D62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4291" y="5905969"/>
            <a:ext cx="632869" cy="632869"/>
          </a:xfrm>
          <a:prstGeom prst="rect">
            <a:avLst/>
          </a:prstGeom>
        </p:spPr>
      </p:pic>
      <p:pic>
        <p:nvPicPr>
          <p:cNvPr id="22" name="Grafický objekt 21" descr="Vodná elektráreň výplň plnou farbou">
            <a:extLst>
              <a:ext uri="{FF2B5EF4-FFF2-40B4-BE49-F238E27FC236}">
                <a16:creationId xmlns:a16="http://schemas.microsoft.com/office/drawing/2014/main" id="{4BB9533D-8260-5F51-AE2F-8189612B9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2463" y="5995477"/>
            <a:ext cx="632869" cy="632869"/>
          </a:xfrm>
          <a:prstGeom prst="rect">
            <a:avLst/>
          </a:prstGeom>
        </p:spPr>
      </p:pic>
      <p:sp>
        <p:nvSpPr>
          <p:cNvPr id="24" name="Šípka: doprava 23">
            <a:extLst>
              <a:ext uri="{FF2B5EF4-FFF2-40B4-BE49-F238E27FC236}">
                <a16:creationId xmlns:a16="http://schemas.microsoft.com/office/drawing/2014/main" id="{4D3997DF-AB74-4FDA-99C6-77B254EEE566}"/>
              </a:ext>
            </a:extLst>
          </p:cNvPr>
          <p:cNvSpPr/>
          <p:nvPr/>
        </p:nvSpPr>
        <p:spPr>
          <a:xfrm>
            <a:off x="2502066" y="6134629"/>
            <a:ext cx="966525" cy="354563"/>
          </a:xfrm>
          <a:prstGeom prst="rightArrow">
            <a:avLst/>
          </a:pr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ctr">
            <a:noAutofit/>
          </a:bodyPr>
          <a:lstStyle/>
          <a:p>
            <a:pPr algn="ctr"/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následne</a:t>
            </a:r>
          </a:p>
        </p:txBody>
      </p:sp>
      <p:pic>
        <p:nvPicPr>
          <p:cNvPr id="26" name="Grafický objekt 25" descr="Elektrický stožiar výplň plnou farbou">
            <a:extLst>
              <a:ext uri="{FF2B5EF4-FFF2-40B4-BE49-F238E27FC236}">
                <a16:creationId xmlns:a16="http://schemas.microsoft.com/office/drawing/2014/main" id="{3C088A53-2641-9C38-B30C-4608EC0A40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0049" y="5968369"/>
            <a:ext cx="632869" cy="632869"/>
          </a:xfrm>
          <a:prstGeom prst="rect">
            <a:avLst/>
          </a:prstGeom>
        </p:spPr>
      </p:pic>
      <p:pic>
        <p:nvPicPr>
          <p:cNvPr id="30" name="Grafický objekt 29" descr="Výroba výplň plnou farbou">
            <a:extLst>
              <a:ext uri="{FF2B5EF4-FFF2-40B4-BE49-F238E27FC236}">
                <a16:creationId xmlns:a16="http://schemas.microsoft.com/office/drawing/2014/main" id="{D021AC33-C16A-54CD-AF80-C55E79570E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48591" y="5935444"/>
            <a:ext cx="632869" cy="632869"/>
          </a:xfrm>
          <a:prstGeom prst="rect">
            <a:avLst/>
          </a:prstGeom>
        </p:spPr>
      </p:pic>
      <p:pic>
        <p:nvPicPr>
          <p:cNvPr id="32" name="Grafický objekt 31" descr="Prímestská scéna výplň plnou farbou">
            <a:extLst>
              <a:ext uri="{FF2B5EF4-FFF2-40B4-BE49-F238E27FC236}">
                <a16:creationId xmlns:a16="http://schemas.microsoft.com/office/drawing/2014/main" id="{B9E2E2B4-266C-90DE-7B4C-68AB25F772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64349" y="5945784"/>
            <a:ext cx="632869" cy="632869"/>
          </a:xfrm>
          <a:prstGeom prst="rect">
            <a:avLst/>
          </a:prstGeom>
        </p:spPr>
      </p:pic>
      <p:sp>
        <p:nvSpPr>
          <p:cNvPr id="38" name="Šípka: doprava 37">
            <a:extLst>
              <a:ext uri="{FF2B5EF4-FFF2-40B4-BE49-F238E27FC236}">
                <a16:creationId xmlns:a16="http://schemas.microsoft.com/office/drawing/2014/main" id="{C678C083-2AFF-57AC-E8A9-68B6194184E8}"/>
              </a:ext>
            </a:extLst>
          </p:cNvPr>
          <p:cNvSpPr/>
          <p:nvPr/>
        </p:nvSpPr>
        <p:spPr>
          <a:xfrm>
            <a:off x="4305517" y="6109749"/>
            <a:ext cx="802433" cy="354563"/>
          </a:xfrm>
          <a:prstGeom prst="rightArrow">
            <a:avLst/>
          </a:pr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ctr">
            <a:noAutofit/>
          </a:bodyPr>
          <a:lstStyle/>
          <a:p>
            <a:pPr algn="ctr"/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potom</a:t>
            </a:r>
          </a:p>
        </p:txBody>
      </p:sp>
      <p:sp>
        <p:nvSpPr>
          <p:cNvPr id="39" name="Šípka: doprava 38">
            <a:extLst>
              <a:ext uri="{FF2B5EF4-FFF2-40B4-BE49-F238E27FC236}">
                <a16:creationId xmlns:a16="http://schemas.microsoft.com/office/drawing/2014/main" id="{763166CE-AAC9-8FA6-9BEB-852A3F63A83D}"/>
              </a:ext>
            </a:extLst>
          </p:cNvPr>
          <p:cNvSpPr/>
          <p:nvPr/>
        </p:nvSpPr>
        <p:spPr>
          <a:xfrm>
            <a:off x="6333637" y="6134629"/>
            <a:ext cx="802433" cy="354563"/>
          </a:xfrm>
          <a:prstGeom prst="rightArrow">
            <a:avLst/>
          </a:pr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ctr">
            <a:noAutofit/>
          </a:bodyPr>
          <a:lstStyle/>
          <a:p>
            <a:pPr algn="ctr"/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ďalej</a:t>
            </a:r>
          </a:p>
        </p:txBody>
      </p:sp>
      <p:sp>
        <p:nvSpPr>
          <p:cNvPr id="40" name="Šípka: doprava 39">
            <a:extLst>
              <a:ext uri="{FF2B5EF4-FFF2-40B4-BE49-F238E27FC236}">
                <a16:creationId xmlns:a16="http://schemas.microsoft.com/office/drawing/2014/main" id="{953552F2-DC5D-29DA-05CB-75612657FA91}"/>
              </a:ext>
            </a:extLst>
          </p:cNvPr>
          <p:cNvSpPr/>
          <p:nvPr/>
        </p:nvSpPr>
        <p:spPr>
          <a:xfrm>
            <a:off x="8097824" y="6134629"/>
            <a:ext cx="802433" cy="354563"/>
          </a:xfrm>
          <a:prstGeom prst="rightArrow">
            <a:avLst/>
          </a:pr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ctr">
            <a:noAutofit/>
          </a:bodyPr>
          <a:lstStyle/>
          <a:p>
            <a:pPr algn="ctr"/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neskôr</a:t>
            </a:r>
          </a:p>
        </p:txBody>
      </p:sp>
      <p:sp>
        <p:nvSpPr>
          <p:cNvPr id="41" name="Šípka: doprava 40">
            <a:extLst>
              <a:ext uri="{FF2B5EF4-FFF2-40B4-BE49-F238E27FC236}">
                <a16:creationId xmlns:a16="http://schemas.microsoft.com/office/drawing/2014/main" id="{46B78322-FFA4-2571-AF67-15092E46EAA5}"/>
              </a:ext>
            </a:extLst>
          </p:cNvPr>
          <p:cNvSpPr/>
          <p:nvPr/>
        </p:nvSpPr>
        <p:spPr>
          <a:xfrm>
            <a:off x="9861310" y="6122983"/>
            <a:ext cx="1184430" cy="354563"/>
          </a:xfrm>
          <a:prstGeom prst="rightArrow">
            <a:avLst/>
          </a:pr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ctr">
            <a:noAutofit/>
          </a:bodyPr>
          <a:lstStyle/>
          <a:p>
            <a:pPr algn="ctr"/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až nakoniec</a:t>
            </a:r>
          </a:p>
        </p:txBody>
      </p:sp>
      <p:pic>
        <p:nvPicPr>
          <p:cNvPr id="43" name="Obrázok 42">
            <a:extLst>
              <a:ext uri="{FF2B5EF4-FFF2-40B4-BE49-F238E27FC236}">
                <a16:creationId xmlns:a16="http://schemas.microsoft.com/office/drawing/2014/main" id="{B6A4399B-B9C1-49FD-44D2-09A0AFBDDF2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7853" y="6000866"/>
            <a:ext cx="418188" cy="463446"/>
          </a:xfrm>
          <a:prstGeom prst="rect">
            <a:avLst/>
          </a:prstGeom>
        </p:spPr>
      </p:pic>
      <p:sp>
        <p:nvSpPr>
          <p:cNvPr id="46" name="Zástupný text 3">
            <a:extLst>
              <a:ext uri="{FF2B5EF4-FFF2-40B4-BE49-F238E27FC236}">
                <a16:creationId xmlns:a16="http://schemas.microsoft.com/office/drawing/2014/main" id="{B0761A6C-EC0E-52D6-7566-251B4936EA30}"/>
              </a:ext>
            </a:extLst>
          </p:cNvPr>
          <p:cNvSpPr txBox="1">
            <a:spLocks/>
          </p:cNvSpPr>
          <p:nvPr/>
        </p:nvSpPr>
        <p:spPr>
          <a:xfrm>
            <a:off x="411929" y="5646437"/>
            <a:ext cx="1341069" cy="275254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72000" rIns="108000" bIns="3600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ŠTART Z TMY</a:t>
            </a:r>
          </a:p>
        </p:txBody>
      </p:sp>
      <p:sp>
        <p:nvSpPr>
          <p:cNvPr id="47" name="Šípka: doprava 46">
            <a:extLst>
              <a:ext uri="{FF2B5EF4-FFF2-40B4-BE49-F238E27FC236}">
                <a16:creationId xmlns:a16="http://schemas.microsoft.com/office/drawing/2014/main" id="{F815AE9E-270B-466A-427E-573C80D4FDD0}"/>
              </a:ext>
            </a:extLst>
          </p:cNvPr>
          <p:cNvSpPr/>
          <p:nvPr/>
        </p:nvSpPr>
        <p:spPr>
          <a:xfrm>
            <a:off x="766398" y="6122982"/>
            <a:ext cx="802433" cy="366210"/>
          </a:xfrm>
          <a:prstGeom prst="rightArrow">
            <a:avLst/>
          </a:pr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 lIns="72000" tIns="0" rIns="72000" bIns="0" rtlCol="0" anchor="ctr">
            <a:noAutofit/>
          </a:bodyPr>
          <a:lstStyle/>
          <a:p>
            <a:pPr algn="ctr"/>
            <a:r>
              <a:rPr lang="sk-SK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najprv</a:t>
            </a:r>
          </a:p>
        </p:txBody>
      </p:sp>
      <p:pic>
        <p:nvPicPr>
          <p:cNvPr id="48" name="Grafický objekt 47" descr="Pripojenia obrys">
            <a:extLst>
              <a:ext uri="{FF2B5EF4-FFF2-40B4-BE49-F238E27FC236}">
                <a16:creationId xmlns:a16="http://schemas.microsoft.com/office/drawing/2014/main" id="{627090C0-E058-52CA-57E8-E3BEB17928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43843" y="2497753"/>
            <a:ext cx="555507" cy="55550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523097E2-D859-B066-7401-02283F5CF332}"/>
              </a:ext>
            </a:extLst>
          </p:cNvPr>
          <p:cNvSpPr txBox="1"/>
          <p:nvPr/>
        </p:nvSpPr>
        <p:spPr>
          <a:xfrm>
            <a:off x="3383919" y="890770"/>
            <a:ext cx="4859483" cy="55399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k-SK" sz="1200" b="1" cap="none" spc="0" dirty="0">
                <a:latin typeface="Arial" panose="020B0604020202020204" pitchFamily="34" charset="0"/>
                <a:cs typeface="Arial" panose="020B0604020202020204" pitchFamily="34" charset="0"/>
              </a:rPr>
              <a:t>„stav núdze“</a:t>
            </a:r>
          </a:p>
          <a:p>
            <a:pPr algn="ctr"/>
            <a:r>
              <a:rPr lang="sk-SK" sz="1200" b="1" cap="none" spc="0" dirty="0">
                <a:latin typeface="Arial" panose="020B0604020202020204" pitchFamily="34" charset="0"/>
                <a:cs typeface="Arial" panose="020B0604020202020204" pitchFamily="34" charset="0"/>
              </a:rPr>
              <a:t>Zákon o energetike 251/2012 - §20</a:t>
            </a:r>
          </a:p>
          <a:p>
            <a:pPr algn="ctr"/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Vyhl. MH SR 416/2012 </a:t>
            </a:r>
            <a:endParaRPr lang="sk-SK" sz="1400" b="1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3_Motív Office">
  <a:themeElements>
    <a:clrScheme name="ZSE+VSE">
      <a:dk1>
        <a:sysClr val="windowText" lastClr="000000"/>
      </a:dk1>
      <a:lt1>
        <a:sysClr val="window" lastClr="FFFFFF"/>
      </a:lt1>
      <a:dk2>
        <a:srgbClr val="313131"/>
      </a:dk2>
      <a:lt2>
        <a:srgbClr val="E7E6E6"/>
      </a:lt2>
      <a:accent1>
        <a:srgbClr val="BE1E2D"/>
      </a:accent1>
      <a:accent2>
        <a:srgbClr val="123E91"/>
      </a:accent2>
      <a:accent3>
        <a:srgbClr val="F21C0A"/>
      </a:accent3>
      <a:accent4>
        <a:srgbClr val="B2356E"/>
      </a:accent4>
      <a:accent5>
        <a:srgbClr val="3AA48D"/>
      </a:accent5>
      <a:accent6>
        <a:srgbClr val="A3A545"/>
      </a:accent6>
      <a:hlink>
        <a:srgbClr val="A3A545"/>
      </a:hlink>
      <a:folHlink>
        <a:srgbClr val="ADBE52"/>
      </a:folHlink>
    </a:clrScheme>
    <a:fontScheme name="ZSE+VSE">
      <a:majorFont>
        <a:latin typeface="Polo 11 Halbfett"/>
        <a:ea typeface=""/>
        <a:cs typeface=""/>
      </a:majorFont>
      <a:minorFont>
        <a:latin typeface="Polo 11 Leic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effectLst>
          <a:outerShdw blurRad="165100" dist="38100" dir="2700000" algn="tl" rotWithShape="0">
            <a:prstClr val="black">
              <a:alpha val="12000"/>
            </a:prstClr>
          </a:outerShdw>
        </a:effectLst>
      </a:spPr>
      <a:bodyPr wrap="square" lIns="72000" tIns="0" rIns="72000" bIns="0" rtlCol="0" anchor="ctr">
        <a:noAutofit/>
      </a:bodyPr>
      <a:lstStyle>
        <a:defPPr algn="ctr">
          <a:defRPr sz="1600" cap="all" spc="300" dirty="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atin typeface="+mj-lt"/>
          </a:defRPr>
        </a:defPPr>
      </a:lstStyle>
    </a:spDef>
    <a:txDef>
      <a:spPr/>
      <a:bodyPr lIns="0" tIns="0" rIns="0" bIns="0" anchor="ctr"/>
      <a:lstStyle>
        <a:defPPr algn="l">
          <a:defRPr sz="2000" cap="none" spc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ckout" id="{C42988A4-B7BB-497B-806E-377077051E7F}" vid="{9F92EE62-C0CF-47FB-9F29-27752A94B29F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vsd">
    <a:dk1>
      <a:srgbClr val="000000"/>
    </a:dk1>
    <a:lt1>
      <a:srgbClr val="FFFFFF"/>
    </a:lt1>
    <a:dk2>
      <a:srgbClr val="000000"/>
    </a:dk2>
    <a:lt2>
      <a:srgbClr val="FFFFFF"/>
    </a:lt2>
    <a:accent1>
      <a:srgbClr val="00AAE1"/>
    </a:accent1>
    <a:accent2>
      <a:srgbClr val="143C8C"/>
    </a:accent2>
    <a:accent3>
      <a:srgbClr val="64B42D"/>
    </a:accent3>
    <a:accent4>
      <a:srgbClr val="00875A"/>
    </a:accent4>
    <a:accent5>
      <a:srgbClr val="F59B00"/>
    </a:accent5>
    <a:accent6>
      <a:srgbClr val="D27300"/>
    </a:accent6>
    <a:hlink>
      <a:srgbClr val="3C3732"/>
    </a:hlink>
    <a:folHlink>
      <a:srgbClr val="D8D7D6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vsd">
    <a:dk1>
      <a:srgbClr val="000000"/>
    </a:dk1>
    <a:lt1>
      <a:srgbClr val="FFFFFF"/>
    </a:lt1>
    <a:dk2>
      <a:srgbClr val="000000"/>
    </a:dk2>
    <a:lt2>
      <a:srgbClr val="FFFFFF"/>
    </a:lt2>
    <a:accent1>
      <a:srgbClr val="00AAE1"/>
    </a:accent1>
    <a:accent2>
      <a:srgbClr val="143C8C"/>
    </a:accent2>
    <a:accent3>
      <a:srgbClr val="64B42D"/>
    </a:accent3>
    <a:accent4>
      <a:srgbClr val="00875A"/>
    </a:accent4>
    <a:accent5>
      <a:srgbClr val="F59B00"/>
    </a:accent5>
    <a:accent6>
      <a:srgbClr val="D27300"/>
    </a:accent6>
    <a:hlink>
      <a:srgbClr val="3C3732"/>
    </a:hlink>
    <a:folHlink>
      <a:srgbClr val="D8D7D6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vsd">
    <a:dk1>
      <a:srgbClr val="000000"/>
    </a:dk1>
    <a:lt1>
      <a:srgbClr val="FFFFFF"/>
    </a:lt1>
    <a:dk2>
      <a:srgbClr val="000000"/>
    </a:dk2>
    <a:lt2>
      <a:srgbClr val="FFFFFF"/>
    </a:lt2>
    <a:accent1>
      <a:srgbClr val="00AAE1"/>
    </a:accent1>
    <a:accent2>
      <a:srgbClr val="143C8C"/>
    </a:accent2>
    <a:accent3>
      <a:srgbClr val="64B42D"/>
    </a:accent3>
    <a:accent4>
      <a:srgbClr val="00875A"/>
    </a:accent4>
    <a:accent5>
      <a:srgbClr val="F59B00"/>
    </a:accent5>
    <a:accent6>
      <a:srgbClr val="D27300"/>
    </a:accent6>
    <a:hlink>
      <a:srgbClr val="3C3732"/>
    </a:hlink>
    <a:folHlink>
      <a:srgbClr val="D8D7D6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AA71D65DC9334E86A1DA8A379679ED" ma:contentTypeVersion="4" ma:contentTypeDescription="Umožňuje vytvoriť nový dokument." ma:contentTypeScope="" ma:versionID="456d946d18995e1ac608f174b2c57442">
  <xsd:schema xmlns:xsd="http://www.w3.org/2001/XMLSchema" xmlns:xs="http://www.w3.org/2001/XMLSchema" xmlns:p="http://schemas.microsoft.com/office/2006/metadata/properties" xmlns:ns2="0f37e6f4-9be2-46e6-bde3-a89f2483e72c" targetNamespace="http://schemas.microsoft.com/office/2006/metadata/properties" ma:root="true" ma:fieldsID="fefab377a7c6825a1c9350d80d0d167b" ns2:_="">
    <xsd:import namespace="0f37e6f4-9be2-46e6-bde3-a89f2483e7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7e6f4-9be2-46e6-bde3-a89f2483e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2B7270-BE2D-4058-BE41-578DEDA82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37e6f4-9be2-46e6-bde3-a89f2483e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97C0BD-CE0F-4FD6-9744-CAE9DEB121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CA0C48-4FA3-4CC0-8329-ACB12491083A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0f37e6f4-9be2-46e6-bde3-a89f2483e72c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6a0c4d74-2ddf-4a3f-9c85-3b2ab35ffe4a}" enabled="1" method="Standard" siteId="{95735dfb-83cb-4be7-9b78-61e3b2310d4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blackout</Template>
  <TotalTime>1900</TotalTime>
  <Words>4073</Words>
  <Application>Microsoft Office PowerPoint</Application>
  <PresentationFormat>Širokouhlá</PresentationFormat>
  <Paragraphs>380</Paragraphs>
  <Slides>17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6" baseType="lpstr">
      <vt:lpstr>Aptos</vt:lpstr>
      <vt:lpstr>Aptos Black</vt:lpstr>
      <vt:lpstr>Arial</vt:lpstr>
      <vt:lpstr>Calibri</vt:lpstr>
      <vt:lpstr>MS Shell Dlg 2</vt:lpstr>
      <vt:lpstr>Polo 11 Halbfett</vt:lpstr>
      <vt:lpstr>Polo 11 Leicht</vt:lpstr>
      <vt:lpstr>Wingdings</vt:lpstr>
      <vt:lpstr>3_Motív Office</vt:lpstr>
      <vt:lpstr>Šicko so šickim skapčano</vt:lpstr>
      <vt:lpstr>Pojmy a dojmy</vt:lpstr>
      <vt:lpstr>španielsko</vt:lpstr>
      <vt:lpstr>Česká republika</vt:lpstr>
      <vt:lpstr>Prezentácia programu PowerPoint</vt:lpstr>
      <vt:lpstr>udalosti v európe</vt:lpstr>
      <vt:lpstr>SLOVENSKO</vt:lpstr>
      <vt:lpstr>SLOVENSKO</vt:lpstr>
      <vt:lpstr>Ako sa to týka mňa?</vt:lpstr>
      <vt:lpstr>Šicko so šickim skapčano</vt:lpstr>
      <vt:lpstr>Pre fajnšmekrov</vt:lpstr>
      <vt:lpstr>Pre Fajnšmekrov</vt:lpstr>
      <vt:lpstr>Pre Fajnšmekrov</vt:lpstr>
      <vt:lpstr>Pre Fajnšmekrov</vt:lpstr>
      <vt:lpstr>Pre Fajnšmekrov</vt:lpstr>
      <vt:lpstr>Pre Fajnšmekrov</vt:lpstr>
      <vt:lpstr>Ďakujem za pozornosť hrusc_jaroslav@vsdas.sk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Jaroslav Hrusc</dc:creator>
  <cp:lastModifiedBy>Jaroslav Hrusc</cp:lastModifiedBy>
  <cp:revision>7</cp:revision>
  <cp:lastPrinted>2025-09-11T09:13:32Z</cp:lastPrinted>
  <dcterms:created xsi:type="dcterms:W3CDTF">2025-08-26T09:18:08Z</dcterms:created>
  <dcterms:modified xsi:type="dcterms:W3CDTF">2025-09-23T12:53:44Z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0x010100AFAA71D65DC9334E86A1DA8A379679ED</vt:lpwstr>
  </property>
</Properties>
</file>