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32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28" r:id="rId17"/>
  </p:sldIdLst>
  <p:sldSz cx="14630400" cy="8229600"/>
  <p:notesSz cx="8229600" cy="14630400"/>
  <p:embeddedFontLst>
    <p:embeddedFont>
      <p:font typeface="Merriweather" pitchFamily="2" charset="0"/>
      <p:regular r:id="rId19"/>
      <p:bold r:id="rId20"/>
      <p:italic r:id="rId21"/>
      <p:boldItalic r:id="rId22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8"/>
    <p:restoredTop sz="94610"/>
  </p:normalViewPr>
  <p:slideViewPr>
    <p:cSldViewPr snapToGrid="0" snapToObjects="1">
      <p:cViewPr>
        <p:scale>
          <a:sx n="83" d="100"/>
          <a:sy n="83" d="100"/>
        </p:scale>
        <p:origin x="-7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97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509A6512-9487-5274-627C-10D05E835B48}"/>
              </a:ext>
            </a:extLst>
          </p:cNvPr>
          <p:cNvSpPr txBox="1"/>
          <p:nvPr/>
        </p:nvSpPr>
        <p:spPr>
          <a:xfrm>
            <a:off x="2" y="131405"/>
            <a:ext cx="14630400" cy="929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  <a:spcAft>
                <a:spcPts val="679"/>
              </a:spcAft>
            </a:pPr>
            <a:endParaRPr lang="sk-SK" sz="3169" spc="34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206405D-9B59-AEC2-7FF6-0F9AD7013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05" y="401115"/>
            <a:ext cx="1303570" cy="390494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55EB0C3-2D2C-2D98-1AEB-999EC5991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6463" y="401116"/>
            <a:ext cx="626179" cy="390496"/>
          </a:xfrm>
          <a:prstGeom prst="rect">
            <a:avLst/>
          </a:prstGeom>
        </p:spPr>
      </p:pic>
      <p:sp>
        <p:nvSpPr>
          <p:cNvPr id="9" name="BlokTextu 3">
            <a:extLst>
              <a:ext uri="{FF2B5EF4-FFF2-40B4-BE49-F238E27FC236}">
                <a16:creationId xmlns:a16="http://schemas.microsoft.com/office/drawing/2014/main" id="{22E361DC-1637-FA0A-A69A-00B3C231F0B8}"/>
              </a:ext>
            </a:extLst>
          </p:cNvPr>
          <p:cNvSpPr txBox="1"/>
          <p:nvPr/>
        </p:nvSpPr>
        <p:spPr>
          <a:xfrm>
            <a:off x="4966985" y="-761160"/>
            <a:ext cx="4267200" cy="5136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79"/>
              </a:spcAft>
            </a:pPr>
            <a:r>
              <a:rPr lang="sk-SK" sz="4070" dirty="0"/>
              <a:t>Obsah jeden stĺpec</a:t>
            </a:r>
          </a:p>
        </p:txBody>
      </p:sp>
      <p:sp>
        <p:nvSpPr>
          <p:cNvPr id="2" name="Title 35">
            <a:extLst>
              <a:ext uri="{FF2B5EF4-FFF2-40B4-BE49-F238E27FC236}">
                <a16:creationId xmlns:a16="http://schemas.microsoft.com/office/drawing/2014/main" id="{45EA2E40-801E-F89F-599F-AD87132D1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1098" y="74027"/>
            <a:ext cx="10268212" cy="808724"/>
          </a:xfrm>
          <a:prstGeom prst="rect">
            <a:avLst/>
          </a:prstGeom>
        </p:spPr>
        <p:txBody>
          <a:bodyPr wrap="square" lIns="0" tIns="180000" rIns="0" bIns="0" anchor="ctr">
            <a:spAutoFit/>
          </a:bodyPr>
          <a:lstStyle>
            <a:lvl1pPr algn="ctr">
              <a:lnSpc>
                <a:spcPct val="100000"/>
              </a:lnSpc>
              <a:defRPr sz="4074" b="0" i="0" cap="all" spc="0" baseline="0">
                <a:gradFill>
                  <a:gsLst>
                    <a:gs pos="21000">
                      <a:schemeClr val="accent3"/>
                    </a:gs>
                    <a:gs pos="79000">
                      <a:schemeClr val="accent2"/>
                    </a:gs>
                  </a:gsLst>
                  <a:lin ang="0" scaled="0"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k-SK" dirty="0"/>
              <a:t>obsah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2EB74C1C-9E46-0FFE-5DDE-0D8FB7A977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659" y="1752600"/>
            <a:ext cx="6245543" cy="5486400"/>
          </a:xfrm>
          <a:prstGeom prst="rect">
            <a:avLst/>
          </a:prstGeom>
        </p:spPr>
        <p:txBody>
          <a:bodyPr/>
          <a:lstStyle>
            <a:lvl1pPr>
              <a:defRPr sz="2263" b="0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38" b="0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sk-SK" dirty="0"/>
              <a:t>Text text text</a:t>
            </a:r>
          </a:p>
          <a:p>
            <a:pPr lvl="1"/>
            <a:r>
              <a:rPr lang="sk-SK" dirty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31460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konektor&#10;&#10;Automaticky generovaný popis">
            <a:extLst>
              <a:ext uri="{FF2B5EF4-FFF2-40B4-BE49-F238E27FC236}">
                <a16:creationId xmlns:a16="http://schemas.microsoft.com/office/drawing/2014/main" id="{63A3230C-BA44-297C-86D8-A2E331CB9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1" y="1136675"/>
            <a:ext cx="6229350" cy="711149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B4A0DF6-F17A-5FE3-AB61-0C0723BAB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77" y="2588007"/>
            <a:ext cx="6529686" cy="1333740"/>
          </a:xfrm>
        </p:spPr>
        <p:txBody>
          <a:bodyPr/>
          <a:lstStyle/>
          <a:p>
            <a:pPr algn="l"/>
            <a:r>
              <a:rPr lang="sk-SK" sz="3743" dirty="0"/>
              <a:t>Agregácia flexibility v podmienkach SR 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90A76B9-DF39-92C6-98FE-90CB22FBD293}"/>
              </a:ext>
            </a:extLst>
          </p:cNvPr>
          <p:cNvSpPr txBox="1"/>
          <p:nvPr/>
        </p:nvSpPr>
        <p:spPr>
          <a:xfrm>
            <a:off x="939274" y="4474455"/>
            <a:ext cx="6900774" cy="406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41" dirty="0">
                <a:latin typeface="Calibri" panose="020F0502020204030204" pitchFamily="34" charset="0"/>
                <a:cs typeface="Calibri" panose="020F0502020204030204" pitchFamily="34" charset="0"/>
              </a:rPr>
              <a:t>Riešenia pre zvýšenie energetickej efektívnosti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20D98B8-48A0-44FC-D201-B3E65F30B168}"/>
              </a:ext>
            </a:extLst>
          </p:cNvPr>
          <p:cNvSpPr txBox="1"/>
          <p:nvPr/>
        </p:nvSpPr>
        <p:spPr>
          <a:xfrm>
            <a:off x="939274" y="5284797"/>
            <a:ext cx="6900774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588" dirty="0">
                <a:latin typeface="Calibri" panose="020F0502020204030204" pitchFamily="34" charset="0"/>
                <a:cs typeface="Calibri" panose="020F0502020204030204" pitchFamily="34" charset="0"/>
              </a:rPr>
              <a:t>Energetický seminár 2025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7F9FD1F-AC1B-DC32-B704-D117CC416B9F}"/>
              </a:ext>
            </a:extLst>
          </p:cNvPr>
          <p:cNvSpPr txBox="1"/>
          <p:nvPr/>
        </p:nvSpPr>
        <p:spPr>
          <a:xfrm>
            <a:off x="939274" y="6025345"/>
            <a:ext cx="6900774" cy="301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361" dirty="0">
                <a:latin typeface="Calibri" panose="020F0502020204030204" pitchFamily="34" charset="0"/>
                <a:cs typeface="Calibri" panose="020F0502020204030204" pitchFamily="34" charset="0"/>
              </a:rPr>
              <a:t>Ing. Peter Hanulák, PhD., Energetika Slovensko </a:t>
            </a:r>
            <a:r>
              <a:rPr lang="sk-SK" sz="1361" dirty="0" err="1">
                <a:latin typeface="Calibri" panose="020F0502020204030204" pitchFamily="34" charset="0"/>
                <a:cs typeface="Calibri" panose="020F0502020204030204" pitchFamily="34" charset="0"/>
              </a:rPr>
              <a:t>a.s</a:t>
            </a:r>
            <a:r>
              <a:rPr lang="sk-SK" sz="136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B87D798-8FC2-63CC-7318-D081FB70C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Obrázok 5" descr="Obrázok, na ktorom je text, snímka obrazovky, písmo, značka&#10;&#10;Obsah vygenerovaný pomocou AI môže byť nesprávny.">
            <a:extLst>
              <a:ext uri="{FF2B5EF4-FFF2-40B4-BE49-F238E27FC236}">
                <a16:creationId xmlns:a16="http://schemas.microsoft.com/office/drawing/2014/main" id="{F48A682B-3529-A717-49C6-836083F22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3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lokTextu 19">
            <a:extLst>
              <a:ext uri="{FF2B5EF4-FFF2-40B4-BE49-F238E27FC236}">
                <a16:creationId xmlns:a16="http://schemas.microsoft.com/office/drawing/2014/main" id="{D62FBDEF-53A8-CC58-6DFD-883E79ED0B2E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0799" y="602575"/>
            <a:ext cx="7782401" cy="1063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dirty="0">
                <a:solidFill>
                  <a:srgbClr val="F5F0F0"/>
                </a:solidFill>
                <a:ea typeface="Merriweather" pitchFamily="34" charset="-122"/>
                <a:cs typeface="Merriweather" pitchFamily="34" charset="-120"/>
              </a:rPr>
              <a:t>Ďalšie perspektívne sektory pre flexibilitu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80799" y="1921550"/>
            <a:ext cx="7782401" cy="1298734"/>
          </a:xfrm>
          <a:prstGeom prst="roundRect">
            <a:avLst>
              <a:gd name="adj" fmla="val 8449"/>
            </a:avLst>
          </a:prstGeom>
          <a:solidFill>
            <a:srgbClr val="09151A">
              <a:alpha val="95000"/>
            </a:srgbClr>
          </a:solidFill>
          <a:ln w="2286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5" name="Shape 2"/>
          <p:cNvSpPr/>
          <p:nvPr/>
        </p:nvSpPr>
        <p:spPr>
          <a:xfrm>
            <a:off x="657939" y="1921550"/>
            <a:ext cx="91440" cy="1298734"/>
          </a:xfrm>
          <a:prstGeom prst="roundRect">
            <a:avLst>
              <a:gd name="adj" fmla="val 78188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6" name="Text 3"/>
          <p:cNvSpPr/>
          <p:nvPr/>
        </p:nvSpPr>
        <p:spPr>
          <a:xfrm>
            <a:off x="942380" y="2114550"/>
            <a:ext cx="3529727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Cementárne a chemický priemysel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942380" y="2380417"/>
            <a:ext cx="7327821" cy="544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Energeticky náročné výrobné procesy s možnosťou časového posunutia. Veľké elektrické motory a pece poskytujú významný regulačný potenciál pre podporné služby.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680799" y="3390424"/>
            <a:ext cx="7782401" cy="1298734"/>
          </a:xfrm>
          <a:prstGeom prst="roundRect">
            <a:avLst>
              <a:gd name="adj" fmla="val 8449"/>
            </a:avLst>
          </a:prstGeom>
          <a:solidFill>
            <a:srgbClr val="09151A">
              <a:alpha val="95000"/>
            </a:srgbClr>
          </a:solidFill>
          <a:ln w="2286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9" name="Shape 6"/>
          <p:cNvSpPr/>
          <p:nvPr/>
        </p:nvSpPr>
        <p:spPr>
          <a:xfrm>
            <a:off x="657939" y="3390424"/>
            <a:ext cx="91440" cy="1298734"/>
          </a:xfrm>
          <a:prstGeom prst="roundRect">
            <a:avLst>
              <a:gd name="adj" fmla="val 78188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0" name="Text 7"/>
          <p:cNvSpPr/>
          <p:nvPr/>
        </p:nvSpPr>
        <p:spPr>
          <a:xfrm>
            <a:off x="942380" y="3583424"/>
            <a:ext cx="3821311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Nemocnice a zdravotnícke zariadenia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942380" y="3842385"/>
            <a:ext cx="7327821" cy="544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Záložné dieselgenerátory a UPS systémy môžu poskytovať krátkodobé služby. Možnosť optimalizácie chladiacich a vetracích systémov bez vplyvu na pacientov.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680799" y="4859298"/>
            <a:ext cx="7782401" cy="1298734"/>
          </a:xfrm>
          <a:prstGeom prst="roundRect">
            <a:avLst>
              <a:gd name="adj" fmla="val 8449"/>
            </a:avLst>
          </a:prstGeom>
          <a:solidFill>
            <a:srgbClr val="09151A">
              <a:alpha val="95000"/>
            </a:srgbClr>
          </a:solidFill>
          <a:ln w="2286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13" name="Shape 10"/>
          <p:cNvSpPr/>
          <p:nvPr/>
        </p:nvSpPr>
        <p:spPr>
          <a:xfrm>
            <a:off x="657939" y="4859298"/>
            <a:ext cx="91440" cy="1298734"/>
          </a:xfrm>
          <a:prstGeom prst="roundRect">
            <a:avLst>
              <a:gd name="adj" fmla="val 78188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4" name="Text 11"/>
          <p:cNvSpPr/>
          <p:nvPr/>
        </p:nvSpPr>
        <p:spPr>
          <a:xfrm>
            <a:off x="942380" y="5052298"/>
            <a:ext cx="3402806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Zimné štadióny a športové centrá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942380" y="5420201"/>
            <a:ext cx="7327821" cy="544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Chladiace systémy hokejových štadiónov umožňujú flexibilnú reguláciu výkonu. Možnosť akumulácie chladu v čase nízkych cien elektriny.</a:t>
            </a:r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680799" y="6328172"/>
            <a:ext cx="7782401" cy="1298734"/>
          </a:xfrm>
          <a:prstGeom prst="roundRect">
            <a:avLst>
              <a:gd name="adj" fmla="val 8449"/>
            </a:avLst>
          </a:prstGeom>
          <a:solidFill>
            <a:srgbClr val="09151A">
              <a:alpha val="95000"/>
            </a:srgbClr>
          </a:solidFill>
          <a:ln w="2286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17" name="Shape 14"/>
          <p:cNvSpPr/>
          <p:nvPr/>
        </p:nvSpPr>
        <p:spPr>
          <a:xfrm>
            <a:off x="657939" y="6328172"/>
            <a:ext cx="91440" cy="1298734"/>
          </a:xfrm>
          <a:prstGeom prst="roundRect">
            <a:avLst>
              <a:gd name="adj" fmla="val 78188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8" name="Text 15"/>
          <p:cNvSpPr/>
          <p:nvPr/>
        </p:nvSpPr>
        <p:spPr>
          <a:xfrm>
            <a:off x="942380" y="6521172"/>
            <a:ext cx="2127766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IT dátové centrá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942380" y="6889075"/>
            <a:ext cx="7327821" cy="544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UPS systémy a záložné zdroje poskytujú kvalitné služby pre stabilitu sústavy. Možnosť riadenia chladiacich systémov a optimalizácia výpočtových procesov.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okTextu 17">
            <a:extLst>
              <a:ext uri="{FF2B5EF4-FFF2-40B4-BE49-F238E27FC236}">
                <a16:creationId xmlns:a16="http://schemas.microsoft.com/office/drawing/2014/main" id="{4F41C05F-C7CF-3549-D1CE-72DFE7854A13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2" name="Text 0"/>
          <p:cNvSpPr/>
          <p:nvPr/>
        </p:nvSpPr>
        <p:spPr>
          <a:xfrm>
            <a:off x="792361" y="970240"/>
            <a:ext cx="12156281" cy="619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Technológie optimálne pre poskytovanie flexibility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61" y="1985486"/>
            <a:ext cx="495181" cy="4951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2361" y="2728198"/>
            <a:ext cx="3032046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Batériové úložiská (BESS)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2361" y="3156585"/>
            <a:ext cx="4183499" cy="1267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Najuniverzálnejšia technológia s možnosťou poskytovania všetkých typov služieb. Rýchla odozva, vysoká presnosť regulácie a dlhá životnosť.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391" y="1985486"/>
            <a:ext cx="495181" cy="49518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391" y="2728198"/>
            <a:ext cx="396966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Plynové a paroplynové elektrárne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23391" y="3156585"/>
            <a:ext cx="4183499" cy="95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Flexibilné fosílne zdroje s rýchlou rampou výkonu. Ideálne pre mFRR služby a pokrývanie špičkového dopytu.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4421" y="1985486"/>
            <a:ext cx="495181" cy="49518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421" y="2728198"/>
            <a:ext cx="4083129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Fotovoltické elektrárne s riadením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54421" y="3156585"/>
            <a:ext cx="4183499" cy="1267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Možnosť throttlingu výkonu pre poskytovanie regulácie nadol. V kombinácii s BESS vytvárajú komplexné riešenie flexibility.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61" y="4820483"/>
            <a:ext cx="495181" cy="49518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2361" y="5563195"/>
            <a:ext cx="368891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Priemyselné čerpadlá a motory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92361" y="5991582"/>
            <a:ext cx="4183499" cy="1267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Veľké elektrické pohony s možnosťou riadenia otáčok. Vhodné pre dlhodobé služby flexibility s minimálnymi technickými úpravami.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391" y="4820483"/>
            <a:ext cx="495181" cy="49518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23391" y="5563195"/>
            <a:ext cx="3794879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Elektrolyzéry a P2X technológie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5223391" y="5991582"/>
            <a:ext cx="4183499" cy="1267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Nové technológie pre konverziu elektriny na vodík alebo iné produkty. Vysoká flexibilita a možnosť absorbovania prebytkov OZE.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lokTextu 19">
            <a:extLst>
              <a:ext uri="{FF2B5EF4-FFF2-40B4-BE49-F238E27FC236}">
                <a16:creationId xmlns:a16="http://schemas.microsoft.com/office/drawing/2014/main" id="{68F56A5C-C9CC-AE35-EC8A-EC70CF9C7E71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82106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2692" y="2221587"/>
            <a:ext cx="7374612" cy="455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Ekonomika flexibility - atraktívne výnosy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82692" y="3131820"/>
            <a:ext cx="5172789" cy="480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5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70K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097286" y="3794403"/>
            <a:ext cx="2143482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Minimálny ročný príjem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82692" y="4167664"/>
            <a:ext cx="5172789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EUR na 1 MW regulačného výkonu pri konzervatívnom odhade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2692" y="4764881"/>
            <a:ext cx="5172789" cy="480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5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200K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239566" y="5427464"/>
            <a:ext cx="1858923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Maximálny potenciál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2692" y="5800725"/>
            <a:ext cx="5172789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EUR na 1 MW pri optimálnom využití všetkých trhov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82692" y="6397943"/>
            <a:ext cx="5172789" cy="480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5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75%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258497" y="7060525"/>
            <a:ext cx="1821061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Podiel partnera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82692" y="7433786"/>
            <a:ext cx="5172789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zo zisku v typickom profit-sharing modeli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118384" y="3040856"/>
            <a:ext cx="3183731" cy="273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Výhody profit-sharing modelu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118384" y="3459480"/>
            <a:ext cx="7936825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b="1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Nulové počiatočné investície</a:t>
            </a: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 - agregátor zabezpečí potrebné technológie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118384" y="3743563"/>
            <a:ext cx="7936825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b="1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Garantované výnosy</a:t>
            </a: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 - minimálne riziko pre poskytovateľa flexibility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118384" y="4027646"/>
            <a:ext cx="7936825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b="1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Profesionálne riadenie</a:t>
            </a: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 - optimalizácia všetkých dostupných trhov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118384" y="4311729"/>
            <a:ext cx="7936825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b="1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Transparentné zúčtovanie</a:t>
            </a: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 - pravidelné reporty o výnosoch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336863" y="4708684"/>
            <a:ext cx="7718346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Maximalizácia využitia existujúcich zariadení bez potreby ďalších investícií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6118384" y="4708684"/>
            <a:ext cx="15240" cy="233124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kTextu 18">
            <a:extLst>
              <a:ext uri="{FF2B5EF4-FFF2-40B4-BE49-F238E27FC236}">
                <a16:creationId xmlns:a16="http://schemas.microsoft.com/office/drawing/2014/main" id="{07EE6BD9-EF56-8023-80F6-1BEA382BE99B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2" name="Text 0"/>
          <p:cNvSpPr/>
          <p:nvPr/>
        </p:nvSpPr>
        <p:spPr>
          <a:xfrm>
            <a:off x="539115" y="370642"/>
            <a:ext cx="8826698" cy="421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Medzinárodná integrácia - MARI a PICASSO platformy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39115" y="1061323"/>
            <a:ext cx="13552170" cy="1223010"/>
          </a:xfrm>
          <a:prstGeom prst="roundRect">
            <a:avLst>
              <a:gd name="adj" fmla="val 462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4" name="Shape 2"/>
          <p:cNvSpPr/>
          <p:nvPr/>
        </p:nvSpPr>
        <p:spPr>
          <a:xfrm>
            <a:off x="546735" y="1068943"/>
            <a:ext cx="6768465" cy="1207770"/>
          </a:xfrm>
          <a:prstGeom prst="roundRect">
            <a:avLst>
              <a:gd name="adj" fmla="val 4687"/>
            </a:avLst>
          </a:prstGeom>
          <a:solidFill>
            <a:srgbClr val="003180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5" name="Text 3"/>
          <p:cNvSpPr/>
          <p:nvPr/>
        </p:nvSpPr>
        <p:spPr>
          <a:xfrm>
            <a:off x="681514" y="1203722"/>
            <a:ext cx="1684853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Platforma MARI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81514" y="1495068"/>
            <a:ext cx="6296739" cy="646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Automatically activated Frequency Restoration Reserve - medzinárodná platforma pre automatické sekundárne riadenie frekvencie. Umožňuje cezhraničný obchod s regulačnou elektrinou.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315200" y="1068943"/>
            <a:ext cx="6768465" cy="1207770"/>
          </a:xfrm>
          <a:prstGeom prst="rect">
            <a:avLst/>
          </a:prstGeom>
          <a:solidFill>
            <a:srgbClr val="003180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8" name="Shape 6"/>
          <p:cNvSpPr/>
          <p:nvPr/>
        </p:nvSpPr>
        <p:spPr>
          <a:xfrm>
            <a:off x="7315200" y="1068943"/>
            <a:ext cx="15240" cy="1207770"/>
          </a:xfrm>
          <a:prstGeom prst="roundRect">
            <a:avLst>
              <a:gd name="adj" fmla="val 371484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9" name="Text 7"/>
          <p:cNvSpPr/>
          <p:nvPr/>
        </p:nvSpPr>
        <p:spPr>
          <a:xfrm>
            <a:off x="7652147" y="1203722"/>
            <a:ext cx="1684853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Platforma PICASSO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52147" y="1495068"/>
            <a:ext cx="6296739" cy="431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Manually activated Frequency Restoration Reserve - európska platforma pre manuálne sekundárne riadenie frekvencie. Zvyšuje likviditu trhu a konkurencieschopnosť.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146727" y="1504355"/>
            <a:ext cx="336947" cy="336947"/>
          </a:xfrm>
          <a:prstGeom prst="roundRect">
            <a:avLst>
              <a:gd name="adj" fmla="val 16802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904" y="1567577"/>
            <a:ext cx="168473" cy="210502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39115" y="2570678"/>
            <a:ext cx="3286363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Výhody medzinárodnej integrácie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39115" y="2958108"/>
            <a:ext cx="6611660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Väčší trh = vyššia likvidita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39115" y="3220879"/>
            <a:ext cx="6611660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Lepšie ceny za služby flexibility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39115" y="3483650"/>
            <a:ext cx="6611660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Zníženie rizika koncentrácie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39115" y="3746421"/>
            <a:ext cx="6611660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Prístup k najlepším európskym cenám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005" y="2301189"/>
            <a:ext cx="6611660" cy="66116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lokTextu 29">
            <a:extLst>
              <a:ext uri="{FF2B5EF4-FFF2-40B4-BE49-F238E27FC236}">
                <a16:creationId xmlns:a16="http://schemas.microsoft.com/office/drawing/2014/main" id="{6BD06BC3-A37C-454A-8EAB-0829437B6AB4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7795"/>
            <a:ext cx="5518263" cy="82773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7793" y="858798"/>
            <a:ext cx="7217569" cy="524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Výhody a riziká agregácie flexibility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57793" y="1802844"/>
            <a:ext cx="326862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609DFF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Výhody pre poskytovateľov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157793" y="2395538"/>
            <a:ext cx="83820" cy="83820"/>
          </a:xfrm>
          <a:prstGeom prst="roundRect">
            <a:avLst>
              <a:gd name="adj" fmla="val 545455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6" name="Text 3"/>
          <p:cNvSpPr/>
          <p:nvPr/>
        </p:nvSpPr>
        <p:spPr>
          <a:xfrm>
            <a:off x="6409373" y="2306360"/>
            <a:ext cx="2859762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Investične nenáročný model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09373" y="2736294"/>
            <a:ext cx="344424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Minimálne CAPEX náklady, využitie existujúcej infraštruktúry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157793" y="3698319"/>
            <a:ext cx="83820" cy="83820"/>
          </a:xfrm>
          <a:prstGeom prst="roundRect">
            <a:avLst>
              <a:gd name="adj" fmla="val 545455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9" name="Text 6"/>
          <p:cNvSpPr/>
          <p:nvPr/>
        </p:nvSpPr>
        <p:spPr>
          <a:xfrm>
            <a:off x="6409373" y="3609142"/>
            <a:ext cx="2236113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Atraktívna návratnosť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409373" y="4039076"/>
            <a:ext cx="344424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ROI 15-25% ročne pri správne nastavenom portfóliu služieb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157793" y="5001101"/>
            <a:ext cx="83820" cy="83820"/>
          </a:xfrm>
          <a:prstGeom prst="roundRect">
            <a:avLst>
              <a:gd name="adj" fmla="val 545455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2" name="Text 9"/>
          <p:cNvSpPr/>
          <p:nvPr/>
        </p:nvSpPr>
        <p:spPr>
          <a:xfrm>
            <a:off x="6409373" y="4911923"/>
            <a:ext cx="2804874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Jednoduchší prístup na trhy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409373" y="5341858"/>
            <a:ext cx="344424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Bez potreby komplexnej certifikácie a obchodných licencií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157793" y="6303883"/>
            <a:ext cx="83820" cy="83820"/>
          </a:xfrm>
          <a:prstGeom prst="roundRect">
            <a:avLst>
              <a:gd name="adj" fmla="val 545455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5" name="Text 12"/>
          <p:cNvSpPr/>
          <p:nvPr/>
        </p:nvSpPr>
        <p:spPr>
          <a:xfrm>
            <a:off x="6409373" y="6214705"/>
            <a:ext cx="2267783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Profesionálne riadenie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409373" y="6644640"/>
            <a:ext cx="344424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Expertíza agregátora v optimalizácii trhových príležitostí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0522387" y="1813381"/>
            <a:ext cx="2517934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Riziká a výzvy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10270808" y="2395538"/>
            <a:ext cx="83820" cy="83820"/>
          </a:xfrm>
          <a:prstGeom prst="roundRect">
            <a:avLst>
              <a:gd name="adj" fmla="val 545455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9" name="Text 16"/>
          <p:cNvSpPr/>
          <p:nvPr/>
        </p:nvSpPr>
        <p:spPr>
          <a:xfrm>
            <a:off x="10522387" y="2306360"/>
            <a:ext cx="2445544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Certifikačné požiadavky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0522387" y="2736294"/>
            <a:ext cx="344424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Splnenie technických noriem pre podporné služby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10270808" y="3698319"/>
            <a:ext cx="83820" cy="83820"/>
          </a:xfrm>
          <a:prstGeom prst="roundRect">
            <a:avLst>
              <a:gd name="adj" fmla="val 545455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2" name="Text 19"/>
          <p:cNvSpPr/>
          <p:nvPr/>
        </p:nvSpPr>
        <p:spPr>
          <a:xfrm>
            <a:off x="10522387" y="3609142"/>
            <a:ext cx="2327077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Technické obmedzenia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0522387" y="4039076"/>
            <a:ext cx="344424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Nie všetky zariadenia sú vhodné pre všetky typy služieb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hape 21"/>
          <p:cNvSpPr/>
          <p:nvPr/>
        </p:nvSpPr>
        <p:spPr>
          <a:xfrm>
            <a:off x="10270808" y="5001101"/>
            <a:ext cx="83820" cy="83820"/>
          </a:xfrm>
          <a:prstGeom prst="roundRect">
            <a:avLst>
              <a:gd name="adj" fmla="val 545455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5" name="Text 22"/>
          <p:cNvSpPr/>
          <p:nvPr/>
        </p:nvSpPr>
        <p:spPr>
          <a:xfrm>
            <a:off x="10522387" y="4911923"/>
            <a:ext cx="2334458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Požiadavky na riadenie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10522387" y="5341858"/>
            <a:ext cx="344424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Potreba diaľkového riadenia a monitorovania zariadení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hape 24"/>
          <p:cNvSpPr/>
          <p:nvPr/>
        </p:nvSpPr>
        <p:spPr>
          <a:xfrm>
            <a:off x="10270808" y="6303883"/>
            <a:ext cx="83820" cy="83820"/>
          </a:xfrm>
          <a:prstGeom prst="roundRect">
            <a:avLst>
              <a:gd name="adj" fmla="val 545455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8" name="Text 25"/>
          <p:cNvSpPr/>
          <p:nvPr/>
        </p:nvSpPr>
        <p:spPr>
          <a:xfrm>
            <a:off x="10522387" y="6214705"/>
            <a:ext cx="2098238" cy="262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Regulačné zmeny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10522387" y="6644640"/>
            <a:ext cx="3444240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Evolúcia pravidiel a požiadaviek na trhu s flexibilitou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lokTextu 19">
            <a:extLst>
              <a:ext uri="{FF2B5EF4-FFF2-40B4-BE49-F238E27FC236}">
                <a16:creationId xmlns:a16="http://schemas.microsoft.com/office/drawing/2014/main" id="{EBD83D85-FEAF-2F6C-DBAD-6679A78630A7}"/>
              </a:ext>
            </a:extLst>
          </p:cNvPr>
          <p:cNvSpPr txBox="1"/>
          <p:nvPr/>
        </p:nvSpPr>
        <p:spPr>
          <a:xfrm>
            <a:off x="123986" y="-50483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2" name="Text 0"/>
          <p:cNvSpPr/>
          <p:nvPr/>
        </p:nvSpPr>
        <p:spPr>
          <a:xfrm>
            <a:off x="569952" y="391835"/>
            <a:ext cx="7512844" cy="44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6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Partnertvo s E.SK - váš spoľahlivý agregátor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69952" y="1122045"/>
            <a:ext cx="4401860" cy="1292185"/>
          </a:xfrm>
          <a:prstGeom prst="roundRect">
            <a:avLst>
              <a:gd name="adj" fmla="val 264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4" name="Text 2"/>
          <p:cNvSpPr/>
          <p:nvPr/>
        </p:nvSpPr>
        <p:spPr>
          <a:xfrm>
            <a:off x="719971" y="1272064"/>
            <a:ext cx="1781175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Stabilná spoločnosť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19971" y="1580198"/>
            <a:ext cx="4101822" cy="684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Dlhodobá prítomnosť na trhu, silné finančné zázemie a etablované postavenie medzi energetickými spoločnosťami na Slovensku.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14211" y="1122045"/>
            <a:ext cx="4401860" cy="1292185"/>
          </a:xfrm>
          <a:prstGeom prst="roundRect">
            <a:avLst>
              <a:gd name="adj" fmla="val 264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7" name="Text 5"/>
          <p:cNvSpPr/>
          <p:nvPr/>
        </p:nvSpPr>
        <p:spPr>
          <a:xfrm>
            <a:off x="5264229" y="1272064"/>
            <a:ext cx="1786295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Praktické skúsenosti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264229" y="1580198"/>
            <a:ext cx="4101822" cy="684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Overené skúsenosti s flexibilitou v teplárenskom sektore, priemysle a s BESS projektmi. Portfólio už poskytuje služby na regulačných trhoch.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58469" y="1122045"/>
            <a:ext cx="4401860" cy="1292185"/>
          </a:xfrm>
          <a:prstGeom prst="roundRect">
            <a:avLst>
              <a:gd name="adj" fmla="val 264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10" name="Text 8"/>
          <p:cNvSpPr/>
          <p:nvPr/>
        </p:nvSpPr>
        <p:spPr>
          <a:xfrm>
            <a:off x="9808488" y="1272064"/>
            <a:ext cx="1781175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Komplexné riešenia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08488" y="1580198"/>
            <a:ext cx="4101822" cy="684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Od technickej analýzy potenciálu až po obchodovanie na všetkých relevantných trhoch. Profit-sharing model s transparentným zúčtovaním.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69952" y="2645712"/>
            <a:ext cx="13490496" cy="25360"/>
          </a:xfrm>
          <a:prstGeom prst="rect">
            <a:avLst/>
          </a:prstGeom>
          <a:solidFill>
            <a:srgbClr val="E2E6E9">
              <a:alpha val="50000"/>
            </a:srgbClr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3" name="Text 11"/>
          <p:cNvSpPr/>
          <p:nvPr/>
        </p:nvSpPr>
        <p:spPr>
          <a:xfrm>
            <a:off x="569952" y="2973705"/>
            <a:ext cx="7955161" cy="1781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00"/>
              </a:lnSpc>
              <a:buNone/>
            </a:pPr>
            <a:r>
              <a:rPr lang="en-US" sz="66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Máte nevyužitý flexibilný potenciál?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69952" y="4897279"/>
            <a:ext cx="2142649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Zhodnoťte ho s nami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69952" y="5306735"/>
            <a:ext cx="7955161" cy="456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Agregácia flexibility je kľúčom k energetickej efektívnosti a dodatočnému príjmu. Kontaktujte nás pre bezplatnú analýzu vášho potenciálu a návrh optimálneho riešenia.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52" y="5923002"/>
            <a:ext cx="1382792" cy="391835"/>
          </a:xfrm>
          <a:prstGeom prst="rect">
            <a:avLst/>
          </a:prstGeom>
        </p:spPr>
      </p:pic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943" y="5923002"/>
            <a:ext cx="1339096" cy="391835"/>
          </a:xfrm>
          <a:prstGeom prst="rect">
            <a:avLst/>
          </a:prstGeom>
        </p:spPr>
      </p:pic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396" y="2991564"/>
            <a:ext cx="5187553" cy="51875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ľudská tvár, chlap, osoba&#10;&#10;Obsah vygenerovaný pomocou AI môže byť nesprávny.">
            <a:extLst>
              <a:ext uri="{FF2B5EF4-FFF2-40B4-BE49-F238E27FC236}">
                <a16:creationId xmlns:a16="http://schemas.microsoft.com/office/drawing/2014/main" id="{D28C6960-BB4F-39FD-8857-9581E2925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4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lokTextu 13">
            <a:extLst>
              <a:ext uri="{FF2B5EF4-FFF2-40B4-BE49-F238E27FC236}">
                <a16:creationId xmlns:a16="http://schemas.microsoft.com/office/drawing/2014/main" id="{002084EC-E1E7-E06A-CE93-E10BF992B98D}"/>
              </a:ext>
            </a:extLst>
          </p:cNvPr>
          <p:cNvSpPr txBox="1"/>
          <p:nvPr/>
        </p:nvSpPr>
        <p:spPr>
          <a:xfrm>
            <a:off x="-1" y="-47794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7794"/>
            <a:ext cx="5518251" cy="82806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6979" y="564118"/>
            <a:ext cx="7502843" cy="1282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Transformácia energetiky prebieha pred našimi očami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979" y="2154079"/>
            <a:ext cx="1025723" cy="183820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37847" y="2359223"/>
            <a:ext cx="3210639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Lineárny model minulosti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37847" y="2802731"/>
            <a:ext cx="6271974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Jednosmerný tok energie z veľkých elektrární k spotrebiteľom. Pasívny dopyt bez možnosti riadenia. Centralizovaná výroba s minimálnou flexibilitou.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979" y="3992285"/>
            <a:ext cx="1025723" cy="183820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37847" y="4197429"/>
            <a:ext cx="2692598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Smart grid súčasnosti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537847" y="4640937"/>
            <a:ext cx="6271974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Obojsmerná komunikácia medzi všetkými účastníkmi trhu. Inteligentné riadenie a optimalizácia tokov energie v reálnom čase.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979" y="5830491"/>
            <a:ext cx="1025723" cy="183820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37847" y="6035635"/>
            <a:ext cx="2707958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Budúcnosť energetiky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537847" y="6479143"/>
            <a:ext cx="6271974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Decentralizovaná výroba z obnoviteľných zdrojov. Aktívni spotrebitelia ako prosumenti. Flexibilný dopyt ako kľúčový nástroj stability siete.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kTextu 14">
            <a:extLst>
              <a:ext uri="{FF2B5EF4-FFF2-40B4-BE49-F238E27FC236}">
                <a16:creationId xmlns:a16="http://schemas.microsoft.com/office/drawing/2014/main" id="{4EE12C44-7264-20BA-36A2-FAD16863FC58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5070" y="857131"/>
            <a:ext cx="7566660" cy="1232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Rast obnoviteľných zdrojov vyžaduje novú flexibilitu</a:t>
            </a:r>
            <a:endParaRPr lang="en-US" sz="38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75070" y="2582347"/>
            <a:ext cx="3097054" cy="369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Výzvy decentralizácie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75070" y="3149203"/>
            <a:ext cx="4347567" cy="157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Exponenciálny nárast fotovoltických elektrární a veterných parkov mení charakter elektrizačnej sústavy. Variabilná výroba z OZE vytvára potrebu nových nástrojov na vyvažovanie ponuky a dopytu.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75070" y="4903589"/>
            <a:ext cx="4347567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Nepredvídateľnosť výroby z OZE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75070" y="5287923"/>
            <a:ext cx="4347567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Potreba rýchleho vyvažovania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75070" y="5672257"/>
            <a:ext cx="4347567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Decentralizácia rozhodovacích procesov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75070" y="6056590"/>
            <a:ext cx="4347567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Nové technológie a business modely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1111270" y="2582347"/>
            <a:ext cx="2737961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Príležitosti pre flexibilitu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111270" y="3518892"/>
            <a:ext cx="2737961" cy="189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Aktívny dopyt sa stává kľúčovým hráčom na trhu elektriny. Flexibilné zariadenia môžu reagovať na signály z trhu a prispieť k stabilite sústavy.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111270" y="5588675"/>
            <a:ext cx="2737961" cy="630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Regulačné služby pre prevádzkovateľa sústavy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111270" y="6288405"/>
            <a:ext cx="2737961" cy="630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Optimalizácia nákladov na energiu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1111270" y="6988135"/>
            <a:ext cx="2737961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Nové zdroje príjmov</a:t>
            </a:r>
            <a:endParaRPr lang="en-US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kTextu 18">
            <a:extLst>
              <a:ext uri="{FF2B5EF4-FFF2-40B4-BE49-F238E27FC236}">
                <a16:creationId xmlns:a16="http://schemas.microsoft.com/office/drawing/2014/main" id="{AC65EFB5-F7DF-8DEE-0D06-72C43F051575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8827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114" y="960120"/>
            <a:ext cx="6509623" cy="591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4800" dirty="0">
                <a:solidFill>
                  <a:srgbClr val="F5F0F0"/>
                </a:solidFill>
                <a:ea typeface="Merriweather" pitchFamily="34" charset="-122"/>
                <a:cs typeface="Merriweather" pitchFamily="34" charset="-120"/>
              </a:rPr>
              <a:t>Čo je flexibilita v energetike?</a:t>
            </a:r>
            <a:endParaRPr lang="en-US" sz="4800" dirty="0"/>
          </a:p>
        </p:txBody>
      </p:sp>
      <p:sp>
        <p:nvSpPr>
          <p:cNvPr id="4" name="Shape 1"/>
          <p:cNvSpPr/>
          <p:nvPr/>
        </p:nvSpPr>
        <p:spPr>
          <a:xfrm>
            <a:off x="6244114" y="1836182"/>
            <a:ext cx="3719512" cy="3076456"/>
          </a:xfrm>
          <a:prstGeom prst="roundRect">
            <a:avLst>
              <a:gd name="adj" fmla="val 258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5" name="Shape 2"/>
          <p:cNvSpPr/>
          <p:nvPr/>
        </p:nvSpPr>
        <p:spPr>
          <a:xfrm>
            <a:off x="6441162" y="2033230"/>
            <a:ext cx="568285" cy="568285"/>
          </a:xfrm>
          <a:prstGeom prst="roundRect">
            <a:avLst>
              <a:gd name="adj" fmla="val 16088909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372" y="2157532"/>
            <a:ext cx="255746" cy="3196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41162" y="2790944"/>
            <a:ext cx="23680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Zníženie odberu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6441162" y="3200519"/>
            <a:ext cx="3325416" cy="1515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Dočasné obmedzenie spotreby elektriny v reakcii na signál z trhu alebo prevádzkovateľa sústavy. Typické pre energeticky náročné priemyselné prevádzky.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10153055" y="1836182"/>
            <a:ext cx="3719632" cy="3076456"/>
          </a:xfrm>
          <a:prstGeom prst="roundRect">
            <a:avLst>
              <a:gd name="adj" fmla="val 258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10" name="Shape 6"/>
          <p:cNvSpPr/>
          <p:nvPr/>
        </p:nvSpPr>
        <p:spPr>
          <a:xfrm>
            <a:off x="10350103" y="2033230"/>
            <a:ext cx="568285" cy="568285"/>
          </a:xfrm>
          <a:prstGeom prst="roundRect">
            <a:avLst>
              <a:gd name="adj" fmla="val 16088909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6313" y="2157532"/>
            <a:ext cx="255746" cy="31968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50103" y="2790944"/>
            <a:ext cx="23680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Zvýšenie odberu</a:t>
            </a:r>
            <a:endParaRPr lang="en-US" sz="2800" dirty="0"/>
          </a:p>
        </p:txBody>
      </p:sp>
      <p:sp>
        <p:nvSpPr>
          <p:cNvPr id="13" name="Text 8"/>
          <p:cNvSpPr/>
          <p:nvPr/>
        </p:nvSpPr>
        <p:spPr>
          <a:xfrm>
            <a:off x="10251579" y="3208317"/>
            <a:ext cx="3522584" cy="1515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Zvýšenie spotreby elektriny v čase prebytku výroby alebo nízkych cien. Využíva sa pre nabíjanie batérií alebo spustenie flexibilných technológií.</a:t>
            </a:r>
            <a:endParaRPr lang="en-US" sz="2000" dirty="0"/>
          </a:p>
        </p:txBody>
      </p:sp>
      <p:sp>
        <p:nvSpPr>
          <p:cNvPr id="14" name="Shape 9"/>
          <p:cNvSpPr/>
          <p:nvPr/>
        </p:nvSpPr>
        <p:spPr>
          <a:xfrm>
            <a:off x="6244114" y="5102066"/>
            <a:ext cx="7628573" cy="2167414"/>
          </a:xfrm>
          <a:prstGeom prst="roundRect">
            <a:avLst>
              <a:gd name="adj" fmla="val 367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15" name="Shape 10"/>
          <p:cNvSpPr/>
          <p:nvPr/>
        </p:nvSpPr>
        <p:spPr>
          <a:xfrm>
            <a:off x="6441162" y="5299115"/>
            <a:ext cx="568285" cy="568285"/>
          </a:xfrm>
          <a:prstGeom prst="roundRect">
            <a:avLst>
              <a:gd name="adj" fmla="val 16088909"/>
            </a:avLst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372" y="5423416"/>
            <a:ext cx="255746" cy="31968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41162" y="6056828"/>
            <a:ext cx="23680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8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Zmena dodávky</a:t>
            </a:r>
            <a:endParaRPr lang="en-US" sz="2800" dirty="0"/>
          </a:p>
        </p:txBody>
      </p:sp>
      <p:sp>
        <p:nvSpPr>
          <p:cNvPr id="18" name="Text 12"/>
          <p:cNvSpPr/>
          <p:nvPr/>
        </p:nvSpPr>
        <p:spPr>
          <a:xfrm>
            <a:off x="6441162" y="6466403"/>
            <a:ext cx="7234476" cy="606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Rýchle zvýšenie alebo zníženie výroby elektriny podľa potrieb sústavy. Aplikuje sa u záložných zdrojov, BESS alebo regulovateľných OZE.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lokTextu 16">
            <a:extLst>
              <a:ext uri="{FF2B5EF4-FFF2-40B4-BE49-F238E27FC236}">
                <a16:creationId xmlns:a16="http://schemas.microsoft.com/office/drawing/2014/main" id="{A7E01609-3458-AC36-6F30-7BFB4D3C4C9F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8999" y="886778"/>
            <a:ext cx="7558802" cy="1238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>
                <a:solidFill>
                  <a:srgbClr val="F5F0F0"/>
                </a:solidFill>
                <a:ea typeface="Merriweather" pitchFamily="34" charset="-122"/>
                <a:cs typeface="Merriweather" pitchFamily="34" charset="-120"/>
              </a:rPr>
              <a:t>Agregátor flexibility - nový hráč na trhu</a:t>
            </a:r>
            <a:endParaRPr lang="en-US" sz="4800" dirty="0"/>
          </a:p>
        </p:txBody>
      </p:sp>
      <p:sp>
        <p:nvSpPr>
          <p:cNvPr id="4" name="Text 1"/>
          <p:cNvSpPr/>
          <p:nvPr/>
        </p:nvSpPr>
        <p:spPr>
          <a:xfrm>
            <a:off x="6278999" y="2620566"/>
            <a:ext cx="3246001" cy="371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F5F0F0"/>
                </a:solidFill>
                <a:ea typeface="Merriweather" pitchFamily="34" charset="-122"/>
                <a:cs typeface="Merriweather" pitchFamily="34" charset="-120"/>
              </a:rPr>
              <a:t>Legislatívne ukotvenie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6278999" y="3190280"/>
            <a:ext cx="3537704" cy="1901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Od 1. októbra 2022 je agregátor flexibility oficiálne uznaný v slovenskej legislatíve. Zohráva kľúčovú úlohu pri koordinácii malých a rozptýlených flexibilných zdrojov.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278999" y="5290066"/>
            <a:ext cx="3196114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F5F0F0"/>
                </a:solidFill>
                <a:ea typeface="Merriweather" pitchFamily="34" charset="-122"/>
                <a:cs typeface="Merriweather" pitchFamily="34" charset="-120"/>
              </a:rPr>
              <a:t>Hlavné funkcie agregátora: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6278999" y="5797868"/>
            <a:ext cx="3537704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Zber a koordinácia flexibility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278999" y="6184106"/>
            <a:ext cx="3537704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Obchodovanie na trhoch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278999" y="6570345"/>
            <a:ext cx="3537704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Technické riadenie portfólia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278999" y="6956584"/>
            <a:ext cx="3537704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Zúčtovanie a vysporiadanie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0307717" y="2620566"/>
            <a:ext cx="2972633" cy="371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F5F0F0"/>
                </a:solidFill>
                <a:ea typeface="Merriweather" pitchFamily="34" charset="-122"/>
                <a:cs typeface="Merriweather" pitchFamily="34" charset="-120"/>
              </a:rPr>
              <a:t>Typy agregátorov</a:t>
            </a:r>
            <a:endParaRPr lang="en-US" sz="3200" dirty="0"/>
          </a:p>
        </p:txBody>
      </p:sp>
      <p:sp>
        <p:nvSpPr>
          <p:cNvPr id="12" name="Text 9"/>
          <p:cNvSpPr/>
          <p:nvPr/>
        </p:nvSpPr>
        <p:spPr>
          <a:xfrm>
            <a:off x="10604897" y="3215045"/>
            <a:ext cx="3240524" cy="95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Integrovaný agregátor</a:t>
            </a: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 - súčasť vertikálne integrovanej energetickej spoločnosti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10307717" y="3215045"/>
            <a:ext cx="22860" cy="950833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4" name="Text 11"/>
          <p:cNvSpPr/>
          <p:nvPr/>
        </p:nvSpPr>
        <p:spPr>
          <a:xfrm>
            <a:off x="10604897" y="4388763"/>
            <a:ext cx="3240524" cy="1267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Nezávislý agregátor</a:t>
            </a: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 - samostatná spoločnosť špecializujúca sa na agregáciu flexibility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10307717" y="4388763"/>
            <a:ext cx="22860" cy="1267778"/>
          </a:xfrm>
          <a:prstGeom prst="rect">
            <a:avLst/>
          </a:prstGeom>
          <a:solidFill>
            <a:srgbClr val="609DFF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6" name="Text 13"/>
          <p:cNvSpPr/>
          <p:nvPr/>
        </p:nvSpPr>
        <p:spPr>
          <a:xfrm>
            <a:off x="10307717" y="5879425"/>
            <a:ext cx="3537704" cy="95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Každý typ má svoje výhody a špecifiká v prístupe k poskytovateľom flexibility a trhom.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lokTextu 26">
            <a:extLst>
              <a:ext uri="{FF2B5EF4-FFF2-40B4-BE49-F238E27FC236}">
                <a16:creationId xmlns:a16="http://schemas.microsoft.com/office/drawing/2014/main" id="{0D9C7159-93AC-B2EB-A412-73035801C863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2" name="Text 0"/>
          <p:cNvSpPr/>
          <p:nvPr/>
        </p:nvSpPr>
        <p:spPr>
          <a:xfrm>
            <a:off x="778669" y="689967"/>
            <a:ext cx="8596193" cy="608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54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Legislatívne prostredie na Slovensku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03770" y="1687711"/>
            <a:ext cx="22860" cy="4805839"/>
          </a:xfrm>
          <a:prstGeom prst="roundRect">
            <a:avLst>
              <a:gd name="adj" fmla="val 357675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4" name="Shape 2"/>
          <p:cNvSpPr/>
          <p:nvPr/>
        </p:nvSpPr>
        <p:spPr>
          <a:xfrm>
            <a:off x="6535103" y="1895237"/>
            <a:ext cx="584002" cy="22860"/>
          </a:xfrm>
          <a:prstGeom prst="roundRect">
            <a:avLst>
              <a:gd name="adj" fmla="val 357675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5" name="Shape 3"/>
          <p:cNvSpPr/>
          <p:nvPr/>
        </p:nvSpPr>
        <p:spPr>
          <a:xfrm>
            <a:off x="7096244" y="1687711"/>
            <a:ext cx="437912" cy="437912"/>
          </a:xfrm>
          <a:prstGeom prst="roundRect">
            <a:avLst>
              <a:gd name="adj" fmla="val 1867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6" name="Text 4"/>
          <p:cNvSpPr/>
          <p:nvPr/>
        </p:nvSpPr>
        <p:spPr>
          <a:xfrm>
            <a:off x="7169229" y="1724204"/>
            <a:ext cx="29194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36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908465" y="1754624"/>
            <a:ext cx="2433399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32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Európske smernice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78669" y="2175629"/>
            <a:ext cx="5563195" cy="934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Smernica 2019/944 o vnútornom trhu s elektrinou ustanovila základný právny rámec pre agregáciu flexibility v EÚ. Definuje práva a povinnosti agregátorov.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511296" y="3063240"/>
            <a:ext cx="584002" cy="22860"/>
          </a:xfrm>
          <a:prstGeom prst="roundRect">
            <a:avLst>
              <a:gd name="adj" fmla="val 357675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0" name="Shape 8"/>
          <p:cNvSpPr/>
          <p:nvPr/>
        </p:nvSpPr>
        <p:spPr>
          <a:xfrm>
            <a:off x="7096244" y="2855714"/>
            <a:ext cx="437912" cy="437912"/>
          </a:xfrm>
          <a:prstGeom prst="roundRect">
            <a:avLst>
              <a:gd name="adj" fmla="val 1867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11" name="Text 9"/>
          <p:cNvSpPr/>
          <p:nvPr/>
        </p:nvSpPr>
        <p:spPr>
          <a:xfrm>
            <a:off x="7169229" y="2892207"/>
            <a:ext cx="29194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36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2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288536" y="2922627"/>
            <a:ext cx="2507337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Zákon č. 251/2012 Z.z.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288536" y="3343632"/>
            <a:ext cx="5563195" cy="934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Energetický zákon v znení neskorších predpisov transponuje európsku legislatívu do slovenského práva. Definuje agregátora ako účastníka trhu s elektrinou.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535103" y="4070033"/>
            <a:ext cx="584002" cy="22860"/>
          </a:xfrm>
          <a:prstGeom prst="roundRect">
            <a:avLst>
              <a:gd name="adj" fmla="val 357675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15" name="Shape 13"/>
          <p:cNvSpPr/>
          <p:nvPr/>
        </p:nvSpPr>
        <p:spPr>
          <a:xfrm>
            <a:off x="7096244" y="3862507"/>
            <a:ext cx="437912" cy="437912"/>
          </a:xfrm>
          <a:prstGeom prst="roundRect">
            <a:avLst>
              <a:gd name="adj" fmla="val 1867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16" name="Text 14"/>
          <p:cNvSpPr/>
          <p:nvPr/>
        </p:nvSpPr>
        <p:spPr>
          <a:xfrm>
            <a:off x="7169229" y="3898999"/>
            <a:ext cx="29194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36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3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3719155" y="3929420"/>
            <a:ext cx="2622709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32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Zákon č. 309/2009 Z.z.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8669" y="4350425"/>
            <a:ext cx="5563195" cy="934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Zákon o podpore obnoviteľných zdrojov energie upravuje podmienky prevádzky OZE, ktoré môžu poskytovať flexibilitu.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511296" y="5076825"/>
            <a:ext cx="584002" cy="22860"/>
          </a:xfrm>
          <a:prstGeom prst="roundRect">
            <a:avLst>
              <a:gd name="adj" fmla="val 357675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sk-SK"/>
          </a:p>
        </p:txBody>
      </p:sp>
      <p:sp>
        <p:nvSpPr>
          <p:cNvPr id="20" name="Shape 18"/>
          <p:cNvSpPr/>
          <p:nvPr/>
        </p:nvSpPr>
        <p:spPr>
          <a:xfrm>
            <a:off x="7096244" y="4869299"/>
            <a:ext cx="437912" cy="437912"/>
          </a:xfrm>
          <a:prstGeom prst="roundRect">
            <a:avLst>
              <a:gd name="adj" fmla="val 1867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sk-SK"/>
          </a:p>
        </p:txBody>
      </p:sp>
      <p:sp>
        <p:nvSpPr>
          <p:cNvPr id="21" name="Text 19"/>
          <p:cNvSpPr/>
          <p:nvPr/>
        </p:nvSpPr>
        <p:spPr>
          <a:xfrm>
            <a:off x="7169229" y="4905792"/>
            <a:ext cx="291941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36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288536" y="4936212"/>
            <a:ext cx="2433399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Vyhláška č. 207/2023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288536" y="5357217"/>
            <a:ext cx="5563195" cy="934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Najnovšia vyhláška ÚRSO konkretizuje technické a obchodné podmienky pre poskytovanie podporných služeb vrátane agregácie.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78669" y="6712506"/>
            <a:ext cx="13073063" cy="1176852"/>
          </a:xfrm>
          <a:prstGeom prst="roundRect">
            <a:avLst>
              <a:gd name="adj" fmla="val 9885"/>
            </a:avLst>
          </a:prstGeom>
          <a:solidFill>
            <a:srgbClr val="001D4D"/>
          </a:solidFill>
          <a:ln/>
        </p:spPr>
        <p:txBody>
          <a:bodyPr/>
          <a:lstStyle/>
          <a:p>
            <a:endParaRPr lang="sk-SK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336" y="7006352"/>
            <a:ext cx="243245" cy="194667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1411248" y="6955749"/>
            <a:ext cx="14814036" cy="739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Kľúčové zmluvné vzťahy: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 Zmluva o agregácii, zmluva o poskytovaní flexibility, zmluva o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zúčtovaní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ea typeface="Merriweather" pitchFamily="34" charset="-122"/>
              <a:cs typeface="Calibri" panose="020F0502020204030204" pitchFamily="34" charset="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 odchýlky, zmluva o pripojení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lokTextu 25">
            <a:extLst>
              <a:ext uri="{FF2B5EF4-FFF2-40B4-BE49-F238E27FC236}">
                <a16:creationId xmlns:a16="http://schemas.microsoft.com/office/drawing/2014/main" id="{6E86B6D0-1F03-741E-EB3B-5045ED22F245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2" name="Text 0"/>
          <p:cNvSpPr/>
          <p:nvPr/>
        </p:nvSpPr>
        <p:spPr>
          <a:xfrm>
            <a:off x="782717" y="842010"/>
            <a:ext cx="10351770" cy="61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4800" dirty="0">
                <a:solidFill>
                  <a:srgbClr val="F5F0F0"/>
                </a:solidFill>
                <a:ea typeface="Merriweather" pitchFamily="34" charset="-122"/>
                <a:cs typeface="Merriweather" pitchFamily="34" charset="-120"/>
              </a:rPr>
              <a:t>Služby flexibility - kompletný prehľad trhov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1050965" y="3181588"/>
            <a:ext cx="3586520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8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Kategória A - Podporné služby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82717" y="3604617"/>
            <a:ext cx="385476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FCR</a:t>
            </a: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 - primárne riadenie frekvencie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82717" y="3986213"/>
            <a:ext cx="3854768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aFRR</a:t>
            </a: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 - automatické sekundárne riadenie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82717" y="4680942"/>
            <a:ext cx="3854768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mFRR</a:t>
            </a: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 - manuálne sekundárne riadenie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82717" y="5424607"/>
            <a:ext cx="3854768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Najlukratívnejšie služby s garantovanými platbami za dostupnosť.</a:t>
            </a:r>
            <a:endParaRPr lang="en-US" sz="20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843" y="2329815"/>
            <a:ext cx="4572714" cy="4572714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196" y="4433173"/>
            <a:ext cx="292775" cy="36587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895046" y="1844873"/>
            <a:ext cx="3697605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Kategória B - Systémové služby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9895046" y="2267903"/>
            <a:ext cx="395263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Regulácia napätia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9895046" y="2649498"/>
            <a:ext cx="395263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Štart z tmy (black start)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9895046" y="3031093"/>
            <a:ext cx="395263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Systémová odchýlka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9895046" y="3412688"/>
            <a:ext cx="395263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Podpora stability sústavy</a:t>
            </a:r>
            <a:endParaRPr lang="en-US" sz="2000" dirty="0"/>
          </a:p>
        </p:txBody>
      </p:sp>
      <p:sp>
        <p:nvSpPr>
          <p:cNvPr id="15" name="Text 11"/>
          <p:cNvSpPr/>
          <p:nvPr/>
        </p:nvSpPr>
        <p:spPr>
          <a:xfrm>
            <a:off x="9895046" y="3843218"/>
            <a:ext cx="3952637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Špecializované služby pre kritické situácie v sústave.</a:t>
            </a:r>
            <a:endParaRPr lang="en-US" sz="200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843" y="2329815"/>
            <a:ext cx="4572714" cy="4572714"/>
          </a:xfrm>
          <a:prstGeom prst="rect">
            <a:avLst/>
          </a:prstGeom>
        </p:spPr>
      </p:pic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972" y="3047048"/>
            <a:ext cx="292775" cy="36587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95046" y="4762976"/>
            <a:ext cx="3641765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Kategória C - Trhy s elektrinou</a:t>
            </a:r>
            <a:endParaRPr lang="en-US" sz="2800" dirty="0"/>
          </a:p>
        </p:txBody>
      </p:sp>
      <p:sp>
        <p:nvSpPr>
          <p:cNvPr id="19" name="Text 13"/>
          <p:cNvSpPr/>
          <p:nvPr/>
        </p:nvSpPr>
        <p:spPr>
          <a:xfrm>
            <a:off x="9895046" y="5186005"/>
            <a:ext cx="395263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Denný trh (day-ahead)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9895046" y="5567601"/>
            <a:ext cx="395263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Vnútrodenný trh (intraday)</a:t>
            </a:r>
            <a:endParaRPr lang="en-US" sz="2000" dirty="0"/>
          </a:p>
        </p:txBody>
      </p:sp>
      <p:sp>
        <p:nvSpPr>
          <p:cNvPr id="21" name="Text 15"/>
          <p:cNvSpPr/>
          <p:nvPr/>
        </p:nvSpPr>
        <p:spPr>
          <a:xfrm>
            <a:off x="9895046" y="5949196"/>
            <a:ext cx="395263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Cenová arbitráž</a:t>
            </a:r>
            <a:endParaRPr lang="en-US" sz="2000" dirty="0"/>
          </a:p>
        </p:txBody>
      </p:sp>
      <p:sp>
        <p:nvSpPr>
          <p:cNvPr id="22" name="Text 16"/>
          <p:cNvSpPr/>
          <p:nvPr/>
        </p:nvSpPr>
        <p:spPr>
          <a:xfrm>
            <a:off x="9895046" y="6330791"/>
            <a:ext cx="3952637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Bilančné služby</a:t>
            </a:r>
            <a:endParaRPr lang="en-US" sz="2000" dirty="0"/>
          </a:p>
        </p:txBody>
      </p:sp>
      <p:sp>
        <p:nvSpPr>
          <p:cNvPr id="23" name="Text 17"/>
          <p:cNvSpPr/>
          <p:nvPr/>
        </p:nvSpPr>
        <p:spPr>
          <a:xfrm>
            <a:off x="9895046" y="6761321"/>
            <a:ext cx="3952637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E2E6E9"/>
                </a:solidFill>
                <a:ea typeface="Merriweather" pitchFamily="34" charset="-122"/>
                <a:cs typeface="Merriweather" pitchFamily="34" charset="-120"/>
              </a:rPr>
              <a:t>Optimalizácia nákladov využitím cenových signálov.</a:t>
            </a:r>
            <a:endParaRPr lang="en-US" sz="2000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8843" y="2329815"/>
            <a:ext cx="4572714" cy="4572714"/>
          </a:xfrm>
          <a:prstGeom prst="rect">
            <a:avLst/>
          </a:prstGeom>
        </p:spPr>
      </p:pic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8972" y="5819180"/>
            <a:ext cx="292775" cy="3658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DE69CA2A-DD17-DA69-86F5-6F300670484A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2" name="Text 0"/>
          <p:cNvSpPr/>
          <p:nvPr/>
        </p:nvSpPr>
        <p:spPr>
          <a:xfrm>
            <a:off x="515064" y="611624"/>
            <a:ext cx="7964329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48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Podporné služby - príjmy za dostupnosť a aktiváciu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4" y="1014055"/>
            <a:ext cx="13600271" cy="76160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064" y="8903613"/>
            <a:ext cx="1613416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Platby za dostupnosť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15064" y="9233535"/>
            <a:ext cx="6643092" cy="412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Garantované príjmy za rezerváciu kapacity bez ohľadu na skutočnú aktiváciu. Stabilný zdroj príjmov pre poskytovateľov flexibility.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7479863" y="8903613"/>
            <a:ext cx="1609487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Platby za aktiváciu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7479863" y="9233535"/>
            <a:ext cx="6643092" cy="412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Dodatočné príjmy pri skutočnom využití flexibility. Závisia od trhových podmienok a frekvencie aktivácie služieb.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okTextu 20">
            <a:extLst>
              <a:ext uri="{FF2B5EF4-FFF2-40B4-BE49-F238E27FC236}">
                <a16:creationId xmlns:a16="http://schemas.microsoft.com/office/drawing/2014/main" id="{E6AD9BCA-64A7-5DB0-4557-9507B6D2670D}"/>
              </a:ext>
            </a:extLst>
          </p:cNvPr>
          <p:cNvSpPr txBox="1"/>
          <p:nvPr/>
        </p:nvSpPr>
        <p:spPr>
          <a:xfrm>
            <a:off x="0" y="-47795"/>
            <a:ext cx="14630400" cy="822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2" name="Text 0"/>
          <p:cNvSpPr/>
          <p:nvPr/>
        </p:nvSpPr>
        <p:spPr>
          <a:xfrm>
            <a:off x="861417" y="592217"/>
            <a:ext cx="6483787" cy="672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Úspešné príklady z praxe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17" y="1695807"/>
            <a:ext cx="2968466" cy="183463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1417" y="3799642"/>
            <a:ext cx="4098369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Tepláreň - kombinovaný model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1417" y="4265295"/>
            <a:ext cx="4123015" cy="1722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Kombinácia kogeneračnej jednotky, tepelných čerpadiel a BESS umožňuje poskytovať komplex služieb. Flexibilná výroba tepla a elektriny s možnosťou skladovania energie.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1417" y="6117312"/>
            <a:ext cx="4123015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KVET jednotky 5-20 MW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1417" y="6537246"/>
            <a:ext cx="4123015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Tepelné čerpadlá s P2H technológiou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61417" y="7301746"/>
            <a:ext cx="4123015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Batériové úložisko 10 MWh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633" y="1695807"/>
            <a:ext cx="2968466" cy="183463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53633" y="3799642"/>
            <a:ext cx="3017520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Hutníctvo - OFZ prípad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253633" y="4265295"/>
            <a:ext cx="4123015" cy="1722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Oceliarské závody disponují obrovským regulačným potenciálom vďaka elektrickým oblúkovým peciam a ďalším energeticky náročným zariadeniam.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253633" y="6117312"/>
            <a:ext cx="4123015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90 MW regulačný potenciál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253633" y="6537246"/>
            <a:ext cx="4123015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Flexibilná výroba podľa cien energie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253633" y="6957179"/>
            <a:ext cx="4123015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Optimalizácia výrobných procesov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5848" y="1695807"/>
            <a:ext cx="2968585" cy="1834634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645848" y="3799642"/>
            <a:ext cx="4012883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Mraziarne - teplotná flexibilita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645848" y="4265295"/>
            <a:ext cx="4123134" cy="1378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Chladiace a mraziace zariadenia môžu dočasne upravovať teplotu bez vplyvu na kvalitu skladovaných produktov. Ideálne pre krátkodobú flexibilitu.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645848" y="5772745"/>
            <a:ext cx="412313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Škálovateľnosť ±2°C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9645848" y="6192679"/>
            <a:ext cx="412313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Rýchla odozva do 15 minút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9645848" y="6612612"/>
            <a:ext cx="4123134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E2E6E9"/>
                </a:solidFill>
                <a:latin typeface="Calibri" panose="020F0502020204030204" pitchFamily="34" charset="0"/>
                <a:ea typeface="Merriweather" pitchFamily="34" charset="-122"/>
                <a:cs typeface="Calibri" panose="020F0502020204030204" pitchFamily="34" charset="0"/>
              </a:rPr>
              <a:t>Vysoká spoľahlivosť systému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1301</Words>
  <Application>Microsoft Macintosh PowerPoint</Application>
  <PresentationFormat>Vlastná</PresentationFormat>
  <Paragraphs>185</Paragraphs>
  <Slides>16</Slides>
  <Notes>14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0" baseType="lpstr">
      <vt:lpstr>Arial</vt:lpstr>
      <vt:lpstr>Calibri</vt:lpstr>
      <vt:lpstr>Merriweather</vt:lpstr>
      <vt:lpstr>Office Theme</vt:lpstr>
      <vt:lpstr>Agregácia flexibility v podmienkach SR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Henrieta Chlebovcová (pssunrise.sk)</cp:lastModifiedBy>
  <cp:revision>3</cp:revision>
  <dcterms:created xsi:type="dcterms:W3CDTF">2025-09-24T16:44:22Z</dcterms:created>
  <dcterms:modified xsi:type="dcterms:W3CDTF">2025-09-24T19:12:34Z</dcterms:modified>
</cp:coreProperties>
</file>